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9" r:id="rId3"/>
    <p:sldId id="304" r:id="rId4"/>
    <p:sldId id="305" r:id="rId5"/>
    <p:sldId id="306" r:id="rId6"/>
    <p:sldId id="319" r:id="rId7"/>
    <p:sldId id="308" r:id="rId8"/>
    <p:sldId id="310" r:id="rId9"/>
    <p:sldId id="309" r:id="rId10"/>
    <p:sldId id="320" r:id="rId11"/>
    <p:sldId id="312" r:id="rId12"/>
    <p:sldId id="313" r:id="rId13"/>
    <p:sldId id="314" r:id="rId14"/>
    <p:sldId id="321" r:id="rId15"/>
    <p:sldId id="315" r:id="rId16"/>
    <p:sldId id="316" r:id="rId17"/>
    <p:sldId id="322" r:id="rId18"/>
    <p:sldId id="318" r:id="rId19"/>
    <p:sldId id="323" r:id="rId20"/>
    <p:sldId id="261" r:id="rId21"/>
  </p:sldIdLst>
  <p:sldSz cx="9144000" cy="5143500" type="screen16x9"/>
  <p:notesSz cx="6858000" cy="9144000"/>
  <p:embeddedFontLst>
    <p:embeddedFont>
      <p:font typeface="Albert Sans" pitchFamily="2" charset="0"/>
      <p:regular r:id="rId23"/>
      <p:bold r:id="rId24"/>
      <p:italic r:id="rId25"/>
      <p:boldItalic r:id="rId26"/>
    </p:embeddedFont>
    <p:embeddedFont>
      <p:font typeface="Albert Sans Medium" pitchFamily="2" charset="0"/>
      <p:regular r:id="rId27"/>
      <p:bold r:id="rId28"/>
      <p:italic r:id="rId29"/>
      <p:boldItalic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8034"/>
    <a:srgbClr val="5B6139"/>
    <a:srgbClr val="DCFCCC"/>
    <a:srgbClr val="FAF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64DBBE-E5BF-41B8-9D41-026BC973C431}">
  <a:tblStyle styleId="{1864DBBE-E5BF-41B8-9D41-026BC973C4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9" autoAdjust="0"/>
    <p:restoredTop sz="93586" autoAdjust="0"/>
  </p:normalViewPr>
  <p:slideViewPr>
    <p:cSldViewPr snapToGrid="0">
      <p:cViewPr>
        <p:scale>
          <a:sx n="125" d="100"/>
          <a:sy n="125" d="100"/>
        </p:scale>
        <p:origin x="720" y="-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DE3C332D-7FB0-3124-DDE3-DB2219ED2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>
            <a:extLst>
              <a:ext uri="{FF2B5EF4-FFF2-40B4-BE49-F238E27FC236}">
                <a16:creationId xmlns:a16="http://schemas.microsoft.com/office/drawing/2014/main" id="{C2A3AB8C-6ACB-A606-ECEE-BC5B3B4BE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>
            <a:extLst>
              <a:ext uri="{FF2B5EF4-FFF2-40B4-BE49-F238E27FC236}">
                <a16:creationId xmlns:a16="http://schemas.microsoft.com/office/drawing/2014/main" id="{EF678950-1A48-C7D5-F0C3-869C302F4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23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1E090ED6-394B-8932-619C-DFE334C01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d9256fe6f_0_163:notes">
            <a:extLst>
              <a:ext uri="{FF2B5EF4-FFF2-40B4-BE49-F238E27FC236}">
                <a16:creationId xmlns:a16="http://schemas.microsoft.com/office/drawing/2014/main" id="{4C2BFFBB-F4FA-1AA3-25DD-0EBF492EE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d9256fe6f_0_163:notes">
            <a:extLst>
              <a:ext uri="{FF2B5EF4-FFF2-40B4-BE49-F238E27FC236}">
                <a16:creationId xmlns:a16="http://schemas.microsoft.com/office/drawing/2014/main" id="{C7EAF0E0-38F6-7EA6-6665-1469153F3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567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C1DD49C9-AA71-CB4B-76F3-9D9A78D2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d9256fe6f_0_163:notes">
            <a:extLst>
              <a:ext uri="{FF2B5EF4-FFF2-40B4-BE49-F238E27FC236}">
                <a16:creationId xmlns:a16="http://schemas.microsoft.com/office/drawing/2014/main" id="{51FA21D8-DE7A-1B57-5635-BF53A0B36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d9256fe6f_0_163:notes">
            <a:extLst>
              <a:ext uri="{FF2B5EF4-FFF2-40B4-BE49-F238E27FC236}">
                <a16:creationId xmlns:a16="http://schemas.microsoft.com/office/drawing/2014/main" id="{A48DDBB2-55DD-8575-066C-BAF170B53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2926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60D835B7-C6DA-5375-D5D7-1FB8A4FD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d9256fe6f_0_163:notes">
            <a:extLst>
              <a:ext uri="{FF2B5EF4-FFF2-40B4-BE49-F238E27FC236}">
                <a16:creationId xmlns:a16="http://schemas.microsoft.com/office/drawing/2014/main" id="{9C41F4A4-96E6-7DC1-455A-D4AE97087C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d9256fe6f_0_163:notes">
            <a:extLst>
              <a:ext uri="{FF2B5EF4-FFF2-40B4-BE49-F238E27FC236}">
                <a16:creationId xmlns:a16="http://schemas.microsoft.com/office/drawing/2014/main" id="{CDEC08BB-9976-D291-6A18-AFE0E1A9A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022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BA281A62-4A40-A0AD-E18E-914533704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>
            <a:extLst>
              <a:ext uri="{FF2B5EF4-FFF2-40B4-BE49-F238E27FC236}">
                <a16:creationId xmlns:a16="http://schemas.microsoft.com/office/drawing/2014/main" id="{C5620781-FE9D-92CC-536C-0409C45EA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>
            <a:extLst>
              <a:ext uri="{FF2B5EF4-FFF2-40B4-BE49-F238E27FC236}">
                <a16:creationId xmlns:a16="http://schemas.microsoft.com/office/drawing/2014/main" id="{FA4E46E1-193A-A281-CF45-1679885F9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709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67844FAC-BAED-505D-7702-FE403C147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5260bdd85_0_256:notes">
            <a:extLst>
              <a:ext uri="{FF2B5EF4-FFF2-40B4-BE49-F238E27FC236}">
                <a16:creationId xmlns:a16="http://schemas.microsoft.com/office/drawing/2014/main" id="{96296A85-118C-1BC2-7303-C0B77823A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d5260bdd85_0_256:notes">
            <a:extLst>
              <a:ext uri="{FF2B5EF4-FFF2-40B4-BE49-F238E27FC236}">
                <a16:creationId xmlns:a16="http://schemas.microsoft.com/office/drawing/2014/main" id="{D5AE3A5C-54FC-DBBA-5B65-5B3F0B5F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933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949FDA4A-63D8-735A-DEB3-E891CC776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5260bdd85_0_256:notes">
            <a:extLst>
              <a:ext uri="{FF2B5EF4-FFF2-40B4-BE49-F238E27FC236}">
                <a16:creationId xmlns:a16="http://schemas.microsoft.com/office/drawing/2014/main" id="{7C3F30A7-FB16-D2D8-BC9C-27E97CD051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d5260bdd85_0_256:notes">
            <a:extLst>
              <a:ext uri="{FF2B5EF4-FFF2-40B4-BE49-F238E27FC236}">
                <a16:creationId xmlns:a16="http://schemas.microsoft.com/office/drawing/2014/main" id="{0F50597D-2F70-0FD8-F199-E452130E2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865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A15D3DB8-752B-C996-F198-D66D99249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>
            <a:extLst>
              <a:ext uri="{FF2B5EF4-FFF2-40B4-BE49-F238E27FC236}">
                <a16:creationId xmlns:a16="http://schemas.microsoft.com/office/drawing/2014/main" id="{1EB54536-864D-BE4B-1C38-D0943856C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>
            <a:extLst>
              <a:ext uri="{FF2B5EF4-FFF2-40B4-BE49-F238E27FC236}">
                <a16:creationId xmlns:a16="http://schemas.microsoft.com/office/drawing/2014/main" id="{1FAE4F9B-7041-6302-345A-C9DA23BC13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73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423EAF20-256A-5FB1-DB45-DED20170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3dfeee943_0_23:notes">
            <a:extLst>
              <a:ext uri="{FF2B5EF4-FFF2-40B4-BE49-F238E27FC236}">
                <a16:creationId xmlns:a16="http://schemas.microsoft.com/office/drawing/2014/main" id="{40B5336A-3C7F-6623-5AE7-A5AFF1A44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3dfeee943_0_23:notes">
            <a:extLst>
              <a:ext uri="{FF2B5EF4-FFF2-40B4-BE49-F238E27FC236}">
                <a16:creationId xmlns:a16="http://schemas.microsoft.com/office/drawing/2014/main" id="{50B34D55-B9C4-B2EE-A5BA-BDD356DD1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904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0B4BD51B-5E3D-4D1F-D73D-CDA4555F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3dfeee943_0_23:notes">
            <a:extLst>
              <a:ext uri="{FF2B5EF4-FFF2-40B4-BE49-F238E27FC236}">
                <a16:creationId xmlns:a16="http://schemas.microsoft.com/office/drawing/2014/main" id="{8B3F98C7-3A8E-B4EC-4101-4EBC44E6C7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3dfeee943_0_23:notes">
            <a:extLst>
              <a:ext uri="{FF2B5EF4-FFF2-40B4-BE49-F238E27FC236}">
                <a16:creationId xmlns:a16="http://schemas.microsoft.com/office/drawing/2014/main" id="{26C4AFD6-BCB0-E01D-562C-E2F21089D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27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B8BC054-9F92-BBE1-F686-04990300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3f6155f6d_0_3:notes">
            <a:extLst>
              <a:ext uri="{FF2B5EF4-FFF2-40B4-BE49-F238E27FC236}">
                <a16:creationId xmlns:a16="http://schemas.microsoft.com/office/drawing/2014/main" id="{55F169CA-A08F-DC8D-C678-2E46E9F63A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3f6155f6d_0_3:notes">
            <a:extLst>
              <a:ext uri="{FF2B5EF4-FFF2-40B4-BE49-F238E27FC236}">
                <a16:creationId xmlns:a16="http://schemas.microsoft.com/office/drawing/2014/main" id="{230048B9-ED28-210D-2BED-1FAFA7903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43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539E9C96-FFDE-AFF2-EF43-6237E0DEA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3f6155f6d_0_3:notes">
            <a:extLst>
              <a:ext uri="{FF2B5EF4-FFF2-40B4-BE49-F238E27FC236}">
                <a16:creationId xmlns:a16="http://schemas.microsoft.com/office/drawing/2014/main" id="{C24897B0-02E8-2500-36EB-FD1A538C7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3f6155f6d_0_3:notes">
            <a:extLst>
              <a:ext uri="{FF2B5EF4-FFF2-40B4-BE49-F238E27FC236}">
                <a16:creationId xmlns:a16="http://schemas.microsoft.com/office/drawing/2014/main" id="{18919FBF-4B6A-3A50-7E8E-4469A1E62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317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75E74F58-0350-B371-0B36-1D9D4B0C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3f6155f6d_0_3:notes">
            <a:extLst>
              <a:ext uri="{FF2B5EF4-FFF2-40B4-BE49-F238E27FC236}">
                <a16:creationId xmlns:a16="http://schemas.microsoft.com/office/drawing/2014/main" id="{DF595E24-6631-0A9E-8AD2-80A03600C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3f6155f6d_0_3:notes">
            <a:extLst>
              <a:ext uri="{FF2B5EF4-FFF2-40B4-BE49-F238E27FC236}">
                <a16:creationId xmlns:a16="http://schemas.microsoft.com/office/drawing/2014/main" id="{84866136-67AD-9D59-BBF8-80F309AFDB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938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D4928264-8B91-CD05-F82E-D993C87DF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>
            <a:extLst>
              <a:ext uri="{FF2B5EF4-FFF2-40B4-BE49-F238E27FC236}">
                <a16:creationId xmlns:a16="http://schemas.microsoft.com/office/drawing/2014/main" id="{B6F5C877-62AD-D2E7-29B9-DC2EA42AD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>
            <a:extLst>
              <a:ext uri="{FF2B5EF4-FFF2-40B4-BE49-F238E27FC236}">
                <a16:creationId xmlns:a16="http://schemas.microsoft.com/office/drawing/2014/main" id="{140ADDEB-6BAE-6C18-65AA-F238557B3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8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E021B504-35CF-2CBB-924A-8B5A980D1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431007ba2_0_215:notes">
            <a:extLst>
              <a:ext uri="{FF2B5EF4-FFF2-40B4-BE49-F238E27FC236}">
                <a16:creationId xmlns:a16="http://schemas.microsoft.com/office/drawing/2014/main" id="{12278A50-FE48-204E-0C66-C63A54303C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431007ba2_0_215:notes">
            <a:extLst>
              <a:ext uri="{FF2B5EF4-FFF2-40B4-BE49-F238E27FC236}">
                <a16:creationId xmlns:a16="http://schemas.microsoft.com/office/drawing/2014/main" id="{05A58F36-3990-C613-D721-1C4320FD1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31B8FB78-3D25-6E86-18EA-458D3F41A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431007ba2_0_215:notes">
            <a:extLst>
              <a:ext uri="{FF2B5EF4-FFF2-40B4-BE49-F238E27FC236}">
                <a16:creationId xmlns:a16="http://schemas.microsoft.com/office/drawing/2014/main" id="{733B0EED-D069-5C3D-BD8E-E13691E1D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431007ba2_0_215:notes">
            <a:extLst>
              <a:ext uri="{FF2B5EF4-FFF2-40B4-BE49-F238E27FC236}">
                <a16:creationId xmlns:a16="http://schemas.microsoft.com/office/drawing/2014/main" id="{7E706B06-CEBF-F5A6-B5F1-3CD7ECCEE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12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153FF801-6C50-4C66-E43A-F0FA22CD3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431007ba2_0_215:notes">
            <a:extLst>
              <a:ext uri="{FF2B5EF4-FFF2-40B4-BE49-F238E27FC236}">
                <a16:creationId xmlns:a16="http://schemas.microsoft.com/office/drawing/2014/main" id="{DE0EBACF-8799-45C7-F530-3E04836BD0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431007ba2_0_215:notes">
            <a:extLst>
              <a:ext uri="{FF2B5EF4-FFF2-40B4-BE49-F238E27FC236}">
                <a16:creationId xmlns:a16="http://schemas.microsoft.com/office/drawing/2014/main" id="{77B7F505-9535-67D6-927F-A6947C78D0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64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29038"/>
            <a:ext cx="6919800" cy="20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21100"/>
            <a:ext cx="23082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86316" y="-769880"/>
            <a:ext cx="9276274" cy="9176905"/>
            <a:chOff x="-386316" y="-769880"/>
            <a:chExt cx="9276274" cy="9176905"/>
          </a:xfrm>
        </p:grpSpPr>
        <p:sp>
          <p:nvSpPr>
            <p:cNvPr id="12" name="Google Shape;12;p2"/>
            <p:cNvSpPr/>
            <p:nvPr/>
          </p:nvSpPr>
          <p:spPr>
            <a:xfrm>
              <a:off x="7629958" y="3058625"/>
              <a:ext cx="1260000" cy="5348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36200" y="3879112"/>
              <a:ext cx="1260000" cy="3707400"/>
            </a:xfrm>
            <a:prstGeom prst="roundRect">
              <a:avLst>
                <a:gd name="adj" fmla="val 50000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312387" y="-769880"/>
              <a:ext cx="677400" cy="1828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-38477" y="-27518"/>
              <a:ext cx="698700" cy="698700"/>
            </a:xfrm>
            <a:prstGeom prst="chord">
              <a:avLst>
                <a:gd name="adj1" fmla="val 5399387"/>
                <a:gd name="adj2" fmla="val 16200000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386316" y="-27518"/>
              <a:ext cx="698700" cy="698700"/>
            </a:xfrm>
            <a:prstGeom prst="chord">
              <a:avLst>
                <a:gd name="adj1" fmla="val 5399387"/>
                <a:gd name="adj2" fmla="val 16200000"/>
              </a:avLst>
            </a:prstGeom>
            <a:solidFill>
              <a:srgbClr val="F2557A">
                <a:alpha val="524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flipH="1">
            <a:off x="8312375" y="-678400"/>
            <a:ext cx="1648800" cy="16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2" name="Google Shape;242;p29"/>
          <p:cNvSpPr/>
          <p:nvPr/>
        </p:nvSpPr>
        <p:spPr>
          <a:xfrm rot="5400000" flipH="1">
            <a:off x="-27100" y="4612200"/>
            <a:ext cx="536100" cy="5265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3" name="Google Shape;243;p29"/>
          <p:cNvSpPr/>
          <p:nvPr/>
        </p:nvSpPr>
        <p:spPr>
          <a:xfrm flipH="1">
            <a:off x="171200" y="4469010"/>
            <a:ext cx="526500" cy="526500"/>
          </a:xfrm>
          <a:prstGeom prst="ellipse">
            <a:avLst/>
          </a:prstGeom>
          <a:solidFill>
            <a:srgbClr val="0584A4">
              <a:alpha val="31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7819550" y="-3825506"/>
            <a:ext cx="1483500" cy="4365000"/>
          </a:xfrm>
          <a:prstGeom prst="roundRect">
            <a:avLst>
              <a:gd name="adj" fmla="val 50000"/>
            </a:avLst>
          </a:prstGeom>
          <a:solidFill>
            <a:srgbClr val="FFFFFF">
              <a:alpha val="41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0"/>
          <p:cNvGrpSpPr/>
          <p:nvPr/>
        </p:nvGrpSpPr>
        <p:grpSpPr>
          <a:xfrm>
            <a:off x="-363114" y="-686855"/>
            <a:ext cx="9835298" cy="6115780"/>
            <a:chOff x="-363114" y="-686855"/>
            <a:chExt cx="9835298" cy="6115780"/>
          </a:xfrm>
        </p:grpSpPr>
        <p:sp>
          <p:nvSpPr>
            <p:cNvPr id="247" name="Google Shape;247;p30"/>
            <p:cNvSpPr/>
            <p:nvPr/>
          </p:nvSpPr>
          <p:spPr>
            <a:xfrm flipH="1">
              <a:off x="8812484" y="4331375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 rot="10800000" flipH="1">
              <a:off x="-173878" y="-686855"/>
              <a:ext cx="677400" cy="1828500"/>
            </a:xfrm>
            <a:prstGeom prst="roundRect">
              <a:avLst>
                <a:gd name="adj" fmla="val 50000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name="adj1" fmla="val 5399387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flipH="1">
              <a:off x="8812484" y="4769225"/>
              <a:ext cx="659700" cy="659700"/>
            </a:xfrm>
            <a:prstGeom prst="ellipse">
              <a:avLst/>
            </a:prstGeom>
            <a:solidFill>
              <a:srgbClr val="EE325F">
                <a:alpha val="7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3225" y="2271750"/>
            <a:ext cx="3318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3225" y="3356325"/>
            <a:ext cx="3318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-1253563" y="-2863475"/>
            <a:ext cx="10503560" cy="7810745"/>
            <a:chOff x="-1253563" y="-2863475"/>
            <a:chExt cx="10503560" cy="7810745"/>
          </a:xfrm>
        </p:grpSpPr>
        <p:sp>
          <p:nvSpPr>
            <p:cNvPr id="43" name="Google Shape;43;p6"/>
            <p:cNvSpPr/>
            <p:nvPr/>
          </p:nvSpPr>
          <p:spPr>
            <a:xfrm rot="10800000" flipH="1">
              <a:off x="8458597" y="-2863475"/>
              <a:ext cx="791400" cy="4128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10800000" flipH="1">
              <a:off x="7897325" y="-2230235"/>
              <a:ext cx="791400" cy="2862000"/>
            </a:xfrm>
            <a:prstGeom prst="roundRect">
              <a:avLst>
                <a:gd name="adj" fmla="val 50000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45" name="Google Shape;45;p6"/>
            <p:cNvGrpSpPr/>
            <p:nvPr/>
          </p:nvGrpSpPr>
          <p:grpSpPr>
            <a:xfrm>
              <a:off x="-1253563" y="3992679"/>
              <a:ext cx="1828500" cy="954591"/>
              <a:chOff x="-1253563" y="3992679"/>
              <a:chExt cx="1828500" cy="954591"/>
            </a:xfrm>
          </p:grpSpPr>
          <p:sp>
            <p:nvSpPr>
              <p:cNvPr id="46" name="Google Shape;46;p6"/>
              <p:cNvSpPr/>
              <p:nvPr/>
            </p:nvSpPr>
            <p:spPr>
              <a:xfrm rot="5400000" flipH="1">
                <a:off x="-119071" y="3992679"/>
                <a:ext cx="277200" cy="27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 rot="5400000">
                <a:off x="-678013" y="3694320"/>
                <a:ext cx="677400" cy="1828500"/>
              </a:xfrm>
              <a:prstGeom prst="roundRect">
                <a:avLst>
                  <a:gd name="adj" fmla="val 50000"/>
                </a:avLst>
              </a:prstGeom>
              <a:solidFill>
                <a:srgbClr val="74CEC4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777663" y="1761675"/>
            <a:ext cx="250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5757738" y="1761675"/>
            <a:ext cx="250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3"/>
          </p:nvPr>
        </p:nvSpPr>
        <p:spPr>
          <a:xfrm>
            <a:off x="5757737" y="2793753"/>
            <a:ext cx="250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1777663" y="2793759"/>
            <a:ext cx="250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876463" y="1480275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4856538" y="2512350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7" hasCustomPrompt="1"/>
          </p:nvPr>
        </p:nvSpPr>
        <p:spPr>
          <a:xfrm>
            <a:off x="4856538" y="1480275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 hasCustomPrompt="1"/>
          </p:nvPr>
        </p:nvSpPr>
        <p:spPr>
          <a:xfrm>
            <a:off x="876463" y="2512350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9"/>
          </p:nvPr>
        </p:nvSpPr>
        <p:spPr>
          <a:xfrm>
            <a:off x="5757737" y="3825828"/>
            <a:ext cx="250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1777663" y="3825825"/>
            <a:ext cx="250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4856538" y="3544425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876463" y="3544425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6"/>
          </p:nvPr>
        </p:nvSpPr>
        <p:spPr>
          <a:xfrm>
            <a:off x="1777662" y="1480275"/>
            <a:ext cx="2509800" cy="3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7"/>
          </p:nvPr>
        </p:nvSpPr>
        <p:spPr>
          <a:xfrm>
            <a:off x="5757738" y="1480275"/>
            <a:ext cx="2509800" cy="3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8"/>
          </p:nvPr>
        </p:nvSpPr>
        <p:spPr>
          <a:xfrm>
            <a:off x="5757737" y="2512350"/>
            <a:ext cx="2509800" cy="3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9"/>
          </p:nvPr>
        </p:nvSpPr>
        <p:spPr>
          <a:xfrm>
            <a:off x="1777662" y="2512338"/>
            <a:ext cx="2509800" cy="3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0"/>
          </p:nvPr>
        </p:nvSpPr>
        <p:spPr>
          <a:xfrm>
            <a:off x="5757737" y="3544425"/>
            <a:ext cx="2509800" cy="3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1"/>
          </p:nvPr>
        </p:nvSpPr>
        <p:spPr>
          <a:xfrm>
            <a:off x="1777662" y="3544425"/>
            <a:ext cx="2509800" cy="3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-363114" y="-686855"/>
            <a:ext cx="9835298" cy="6115780"/>
            <a:chOff x="-363114" y="-686855"/>
            <a:chExt cx="9835298" cy="6115780"/>
          </a:xfrm>
        </p:grpSpPr>
        <p:sp>
          <p:nvSpPr>
            <p:cNvPr id="92" name="Google Shape;92;p13"/>
            <p:cNvSpPr/>
            <p:nvPr/>
          </p:nvSpPr>
          <p:spPr>
            <a:xfrm flipH="1">
              <a:off x="8812484" y="4331375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 rot="10800000" flipH="1">
              <a:off x="-173878" y="-686855"/>
              <a:ext cx="677400" cy="1828500"/>
            </a:xfrm>
            <a:prstGeom prst="roundRect">
              <a:avLst>
                <a:gd name="adj" fmla="val 50000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name="adj1" fmla="val 5399387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 flipH="1">
              <a:off x="8812484" y="4769225"/>
              <a:ext cx="659700" cy="6597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2312325" y="3532875"/>
            <a:ext cx="5853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2312275" y="1078725"/>
            <a:ext cx="5853600" cy="23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9" name="Google Shape;99;p14"/>
          <p:cNvGrpSpPr/>
          <p:nvPr/>
        </p:nvGrpSpPr>
        <p:grpSpPr>
          <a:xfrm>
            <a:off x="-3284446" y="334071"/>
            <a:ext cx="5348400" cy="2153758"/>
            <a:chOff x="-3284446" y="334071"/>
            <a:chExt cx="5348400" cy="2153758"/>
          </a:xfrm>
        </p:grpSpPr>
        <p:sp>
          <p:nvSpPr>
            <p:cNvPr id="100" name="Google Shape;100;p14"/>
            <p:cNvSpPr/>
            <p:nvPr/>
          </p:nvSpPr>
          <p:spPr>
            <a:xfrm rot="5400000" flipH="1">
              <a:off x="1474729" y="1719229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5400000" flipH="1">
              <a:off x="-1240246" y="-1710129"/>
              <a:ext cx="1260000" cy="53484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5400000" flipH="1">
              <a:off x="-1240233" y="4129"/>
              <a:ext cx="1260000" cy="37074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20"/>
          <p:cNvGrpSpPr/>
          <p:nvPr/>
        </p:nvGrpSpPr>
        <p:grpSpPr>
          <a:xfrm flipH="1">
            <a:off x="-822466" y="-3825506"/>
            <a:ext cx="9983475" cy="8969006"/>
            <a:chOff x="-22300" y="-3825506"/>
            <a:chExt cx="9983475" cy="8969006"/>
          </a:xfrm>
        </p:grpSpPr>
        <p:sp>
          <p:nvSpPr>
            <p:cNvPr id="138" name="Google Shape;138;p20"/>
            <p:cNvSpPr/>
            <p:nvPr/>
          </p:nvSpPr>
          <p:spPr>
            <a:xfrm flipH="1">
              <a:off x="8312375" y="-678400"/>
              <a:ext cx="1648800" cy="164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 rot="5400000" flipH="1">
              <a:off x="-27100" y="4612200"/>
              <a:ext cx="536100" cy="5265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 flipH="1">
              <a:off x="171200" y="4469010"/>
              <a:ext cx="526500" cy="526500"/>
            </a:xfrm>
            <a:prstGeom prst="ellipse">
              <a:avLst/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819550" y="-3825506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1"/>
          </p:nvPr>
        </p:nvSpPr>
        <p:spPr>
          <a:xfrm>
            <a:off x="1747638" y="1647925"/>
            <a:ext cx="2626800" cy="91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2"/>
          </p:nvPr>
        </p:nvSpPr>
        <p:spPr>
          <a:xfrm>
            <a:off x="5186088" y="1647925"/>
            <a:ext cx="2626800" cy="91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3"/>
          </p:nvPr>
        </p:nvSpPr>
        <p:spPr>
          <a:xfrm>
            <a:off x="1747638" y="3231925"/>
            <a:ext cx="2626800" cy="91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4"/>
          </p:nvPr>
        </p:nvSpPr>
        <p:spPr>
          <a:xfrm>
            <a:off x="5186088" y="3231925"/>
            <a:ext cx="2626800" cy="91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5"/>
          </p:nvPr>
        </p:nvSpPr>
        <p:spPr>
          <a:xfrm>
            <a:off x="1747650" y="1215625"/>
            <a:ext cx="26268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6"/>
          </p:nvPr>
        </p:nvSpPr>
        <p:spPr>
          <a:xfrm>
            <a:off x="5186100" y="1215625"/>
            <a:ext cx="26268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7"/>
          </p:nvPr>
        </p:nvSpPr>
        <p:spPr>
          <a:xfrm>
            <a:off x="1747650" y="2799575"/>
            <a:ext cx="26268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8"/>
          </p:nvPr>
        </p:nvSpPr>
        <p:spPr>
          <a:xfrm>
            <a:off x="5186100" y="2799575"/>
            <a:ext cx="2626800" cy="4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9" name="Google Shape;199;p25"/>
          <p:cNvGrpSpPr/>
          <p:nvPr/>
        </p:nvGrpSpPr>
        <p:grpSpPr>
          <a:xfrm>
            <a:off x="-2608950" y="-68353"/>
            <a:ext cx="14807675" cy="5426654"/>
            <a:chOff x="-2608950" y="-68353"/>
            <a:chExt cx="14807675" cy="5426654"/>
          </a:xfrm>
        </p:grpSpPr>
        <p:sp>
          <p:nvSpPr>
            <p:cNvPr id="200" name="Google Shape;200;p25"/>
            <p:cNvSpPr/>
            <p:nvPr/>
          </p:nvSpPr>
          <p:spPr>
            <a:xfrm rot="-5400000">
              <a:off x="9880775" y="-1781803"/>
              <a:ext cx="604500" cy="403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 rot="-5400000">
              <a:off x="9588139" y="-734549"/>
              <a:ext cx="604500" cy="2794500"/>
            </a:xfrm>
            <a:prstGeom prst="roundRect">
              <a:avLst>
                <a:gd name="adj" fmla="val 50000"/>
              </a:avLst>
            </a:prstGeom>
            <a:solidFill>
              <a:srgbClr val="74CEC4">
                <a:alpha val="6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 rot="5400000">
              <a:off x="-895500" y="3040351"/>
              <a:ext cx="604500" cy="403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 rot="5400000">
              <a:off x="-380001" y="3806300"/>
              <a:ext cx="604500" cy="1641900"/>
            </a:xfrm>
            <a:prstGeom prst="roundRect">
              <a:avLst>
                <a:gd name="adj" fmla="val 50000"/>
              </a:avLst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6" r:id="rId8"/>
    <p:sldLayoutId id="2147483671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ctrTitle"/>
          </p:nvPr>
        </p:nvSpPr>
        <p:spPr>
          <a:xfrm>
            <a:off x="713225" y="2327910"/>
            <a:ext cx="6919800" cy="9663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sz="2400" dirty="0"/>
              <a:t>“Plan de proyecto para la implementación de Software”</a:t>
            </a:r>
            <a:endParaRPr sz="2400" dirty="0"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1"/>
          </p:nvPr>
        </p:nvSpPr>
        <p:spPr>
          <a:xfrm>
            <a:off x="713224" y="3488812"/>
            <a:ext cx="4773176" cy="327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bert Sans"/>
                <a:ea typeface="Albert Sans"/>
                <a:cs typeface="Albert Sans"/>
                <a:sym typeface="Albert Sans"/>
              </a:rPr>
              <a:t>Analista en Tecnologias de la Información (ORT)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bert Sans"/>
                <a:ea typeface="Albert Sans"/>
                <a:cs typeface="Albert Sans"/>
                <a:sym typeface="Albert Sans"/>
              </a:rPr>
              <a:t>Materia: Ingeniería de Software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Google Shape;261;p34">
            <a:extLst>
              <a:ext uri="{FF2B5EF4-FFF2-40B4-BE49-F238E27FC236}">
                <a16:creationId xmlns:a16="http://schemas.microsoft.com/office/drawing/2014/main" id="{443A7726-97E7-F878-F134-F186457FD574}"/>
              </a:ext>
            </a:extLst>
          </p:cNvPr>
          <p:cNvSpPr txBox="1">
            <a:spLocks/>
          </p:cNvSpPr>
          <p:nvPr/>
        </p:nvSpPr>
        <p:spPr>
          <a:xfrm>
            <a:off x="713225" y="1437894"/>
            <a:ext cx="6919800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3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UY" dirty="0"/>
              <a:t>OBLIGATORIO :</a:t>
            </a:r>
            <a:br>
              <a:rPr lang="es-UY" dirty="0"/>
            </a:br>
            <a:endParaRPr lang="es-UY" sz="240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32E54BA-5CCB-9595-B824-6819927B32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45" y="0"/>
            <a:ext cx="1748155" cy="11525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A91B0FE-246D-80AE-BC45-87CD32DA5688}"/>
              </a:ext>
            </a:extLst>
          </p:cNvPr>
          <p:cNvSpPr txBox="1"/>
          <p:nvPr/>
        </p:nvSpPr>
        <p:spPr>
          <a:xfrm>
            <a:off x="713224" y="4385036"/>
            <a:ext cx="5315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dirty="0">
                <a:latin typeface="Albert Sans" pitchFamily="2" charset="0"/>
              </a:rPr>
              <a:t>Rodrigo Cristaldo – 310992</a:t>
            </a:r>
          </a:p>
          <a:p>
            <a:pPr algn="ctr"/>
            <a:r>
              <a:rPr lang="es-UY" dirty="0">
                <a:latin typeface="Albert Sans" pitchFamily="2" charset="0"/>
              </a:rPr>
              <a:t>Tutor: </a:t>
            </a:r>
            <a:r>
              <a:rPr lang="es-UY" dirty="0" err="1">
                <a:latin typeface="Albert Sans" pitchFamily="2" charset="0"/>
              </a:rPr>
              <a:t>Friss</a:t>
            </a:r>
            <a:r>
              <a:rPr lang="es-UY" dirty="0">
                <a:latin typeface="Albert Sans" pitchFamily="2" charset="0"/>
              </a:rPr>
              <a:t> de </a:t>
            </a:r>
            <a:r>
              <a:rPr lang="es-UY" dirty="0" err="1">
                <a:latin typeface="Albert Sans" pitchFamily="2" charset="0"/>
              </a:rPr>
              <a:t>Kereki</a:t>
            </a:r>
            <a:endParaRPr lang="es-UY" dirty="0">
              <a:latin typeface="Albert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C116DB27-2B77-39A2-4577-9E75C4AF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>
            <a:extLst>
              <a:ext uri="{FF2B5EF4-FFF2-40B4-BE49-F238E27FC236}">
                <a16:creationId xmlns:a16="http://schemas.microsoft.com/office/drawing/2014/main" id="{CC4FC641-C02E-6274-248B-2AE522365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71750"/>
            <a:ext cx="3318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Riesgos</a:t>
            </a:r>
            <a:endParaRPr dirty="0"/>
          </a:p>
        </p:txBody>
      </p:sp>
      <p:sp>
        <p:nvSpPr>
          <p:cNvPr id="301" name="Google Shape;301;p37">
            <a:extLst>
              <a:ext uri="{FF2B5EF4-FFF2-40B4-BE49-F238E27FC236}">
                <a16:creationId xmlns:a16="http://schemas.microsoft.com/office/drawing/2014/main" id="{A7F983D2-1BFC-F5F5-DE01-675DDDB154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02" name="Google Shape;302;p37">
            <a:extLst>
              <a:ext uri="{FF2B5EF4-FFF2-40B4-BE49-F238E27FC236}">
                <a16:creationId xmlns:a16="http://schemas.microsoft.com/office/drawing/2014/main" id="{1ADC4FE2-57A3-7FF5-C1D2-3C39A105D9D2}"/>
              </a:ext>
            </a:extLst>
          </p:cNvPr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>
              <a:extLst>
                <a:ext uri="{FF2B5EF4-FFF2-40B4-BE49-F238E27FC236}">
                  <a16:creationId xmlns:a16="http://schemas.microsoft.com/office/drawing/2014/main" id="{9042E6A1-406E-30F8-9F5E-33A9F63FDF02}"/>
                </a:ext>
              </a:extLst>
            </p:cNvPr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>
              <a:extLst>
                <a:ext uri="{FF2B5EF4-FFF2-40B4-BE49-F238E27FC236}">
                  <a16:creationId xmlns:a16="http://schemas.microsoft.com/office/drawing/2014/main" id="{6A1E73CA-E7BB-6BA3-31CD-D2E1461ACFA6}"/>
                </a:ext>
              </a:extLst>
            </p:cNvPr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>
              <a:extLst>
                <a:ext uri="{FF2B5EF4-FFF2-40B4-BE49-F238E27FC236}">
                  <a16:creationId xmlns:a16="http://schemas.microsoft.com/office/drawing/2014/main" id="{5A5C1D32-F2EA-57CC-8247-9A5CE316A51E}"/>
                </a:ext>
              </a:extLst>
            </p:cNvPr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83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8E702320-7DFF-A17C-CBDB-8A710588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1">
            <a:extLst>
              <a:ext uri="{FF2B5EF4-FFF2-40B4-BE49-F238E27FC236}">
                <a16:creationId xmlns:a16="http://schemas.microsoft.com/office/drawing/2014/main" id="{AF382ABD-073E-5AFE-56E8-8057A72FE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35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RIESGOS IDENTIFICADOS</a:t>
            </a:r>
            <a:endParaRPr dirty="0"/>
          </a:p>
        </p:txBody>
      </p:sp>
      <p:graphicFrame>
        <p:nvGraphicFramePr>
          <p:cNvPr id="487" name="Google Shape;487;p51">
            <a:extLst>
              <a:ext uri="{FF2B5EF4-FFF2-40B4-BE49-F238E27FC236}">
                <a16:creationId xmlns:a16="http://schemas.microsoft.com/office/drawing/2014/main" id="{C8AA3F7C-D461-34CE-597F-545D73C8A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359345"/>
              </p:ext>
            </p:extLst>
          </p:nvPr>
        </p:nvGraphicFramePr>
        <p:xfrm>
          <a:off x="349761" y="800086"/>
          <a:ext cx="8444478" cy="4129883"/>
        </p:xfrm>
        <a:graphic>
          <a:graphicData uri="http://schemas.openxmlformats.org/drawingml/2006/table">
            <a:tbl>
              <a:tblPr>
                <a:noFill/>
                <a:tableStyleId>{1864DBBE-E5BF-41B8-9D41-026BC973C431}</a:tableStyleId>
              </a:tblPr>
              <a:tblGrid>
                <a:gridCol w="302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7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4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1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741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Riesgo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Tipo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Probabilidad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Impacto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Efecto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04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Resistencia de carnicerías afiliadas a adoptar la plataforma.</a:t>
                      </a:r>
                      <a:endParaRPr lang="en-US"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Riesgos Operacionales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ALTA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ALTO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Las carnicerías no podrían participar plenamente en la plataforma, limitando el crecimiento de esta.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Subestimación de los costos de desarrollo.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Riesgos Financieros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MEDIA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B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ALTO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Los costos pueden superar el presupuesto, afectando la viabilidad económica del proyecto.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Dependencia de proveedores externos.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Riesgos de Gestión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MEDIA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B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MODERADO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Problemas con proveedores pueden afectar continuidad de la plataforma.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Poca adherencia a las ofertas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Riesgos de Mercado.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BAJA-MEDIA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F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MODERADO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La demanda podría disminuir, afectando las ventas de las carnicerías.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Amenazas de ciberseguridad.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Riesgos de Seguridad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ALTA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ALTO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Las debilidades de seguridad podrían exponer datos sensibles y dañar la reputación de la plataforma.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540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62349453-2A2D-5781-F214-1807D3ACD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Google Shape;487;p51">
            <a:extLst>
              <a:ext uri="{FF2B5EF4-FFF2-40B4-BE49-F238E27FC236}">
                <a16:creationId xmlns:a16="http://schemas.microsoft.com/office/drawing/2014/main" id="{63B80EB0-A2C8-6E57-4BCE-67610EEF6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85863"/>
              </p:ext>
            </p:extLst>
          </p:nvPr>
        </p:nvGraphicFramePr>
        <p:xfrm>
          <a:off x="138896" y="775387"/>
          <a:ext cx="8808334" cy="4154872"/>
        </p:xfrm>
        <a:graphic>
          <a:graphicData uri="http://schemas.openxmlformats.org/drawingml/2006/table">
            <a:tbl>
              <a:tblPr>
                <a:noFill/>
                <a:tableStyleId>{1864DBBE-E5BF-41B8-9D41-026BC973C431}</a:tableStyleId>
              </a:tblPr>
              <a:tblGrid>
                <a:gridCol w="39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478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b="1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PLAN DE CONTINGENCIA</a:t>
                      </a:r>
                      <a:endParaRPr b="1"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UY" sz="14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0" marR="0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257771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</a:t>
                      </a:r>
                      <a:endParaRPr b="1"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Acciones preventivas</a:t>
                      </a:r>
                      <a:endParaRPr sz="14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Disparador</a:t>
                      </a:r>
                      <a:endParaRPr lang="es-UY" sz="14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Acción Correctiva</a:t>
                      </a:r>
                      <a:endParaRPr sz="14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0" marR="0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Realizar sesiones de capacitación periódicas. Incluir a las carnicerías en el proceso de desarrollo para que se adapten desde el inicio. Mantener una asesoría constante</a:t>
                      </a:r>
                      <a:endParaRPr lang="en-US"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Feedback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 negativo o baja participación de las carnicerías afiliadas en los procesos de formación.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Desarrollar un plan de incentivos para que las carnicerías adopten de manera rápida la plataforma. Proporcionar un soporte técnico dedicado y ágil.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0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Realizar un análisis de costos detallado al principio del proyecto. Establecer un fondo realista para imprevistos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Desviaciones en los gastos proyectados o costos imprevistos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Revisar y ajustar el presupuesto las veces que sea necesario. Reasignar recursos y buscar mas fuentes de financiamiento en caso de ser necesario.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0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Tener diversos proveedores de servicios clave. Firmar acuerdos estrictos con estos a nivel de servicio.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Fallos o retrasos en entregas de proveedores clave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Buscar proveedores alternativos rápidamente. Implementar procedimientos para hacer cambios rápidos de estos si es necesario.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486;p51">
            <a:extLst>
              <a:ext uri="{FF2B5EF4-FFF2-40B4-BE49-F238E27FC236}">
                <a16:creationId xmlns:a16="http://schemas.microsoft.com/office/drawing/2014/main" id="{383B1BD5-A371-6DE0-A3C5-E0B938DE8609}"/>
              </a:ext>
            </a:extLst>
          </p:cNvPr>
          <p:cNvSpPr txBox="1">
            <a:spLocks/>
          </p:cNvSpPr>
          <p:nvPr/>
        </p:nvSpPr>
        <p:spPr>
          <a:xfrm>
            <a:off x="720000" y="20268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UY" dirty="0"/>
              <a:t>RIESGOS IDENTIFICADOS</a:t>
            </a:r>
          </a:p>
        </p:txBody>
      </p:sp>
    </p:spTree>
    <p:extLst>
      <p:ext uri="{BB962C8B-B14F-4D97-AF65-F5344CB8AC3E}">
        <p14:creationId xmlns:p14="http://schemas.microsoft.com/office/powerpoint/2010/main" val="369531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54E750E9-3AAF-4717-AA68-E557E0A77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Google Shape;487;p51">
            <a:extLst>
              <a:ext uri="{FF2B5EF4-FFF2-40B4-BE49-F238E27FC236}">
                <a16:creationId xmlns:a16="http://schemas.microsoft.com/office/drawing/2014/main" id="{5EB5D796-86BF-1F3A-1833-8A3615CA1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7432402"/>
              </p:ext>
            </p:extLst>
          </p:nvPr>
        </p:nvGraphicFramePr>
        <p:xfrm>
          <a:off x="266218" y="1076446"/>
          <a:ext cx="8489524" cy="3229336"/>
        </p:xfrm>
        <a:graphic>
          <a:graphicData uri="http://schemas.openxmlformats.org/drawingml/2006/table">
            <a:tbl>
              <a:tblPr>
                <a:noFill/>
                <a:tableStyleId>{1864DBBE-E5BF-41B8-9D41-026BC973C431}</a:tableStyleId>
              </a:tblPr>
              <a:tblGrid>
                <a:gridCol w="38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9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263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b="1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PLAN DE CONTINGENCIA</a:t>
                      </a:r>
                      <a:endParaRPr b="1"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UY" sz="14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0" marR="0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576237"/>
                  </a:ext>
                </a:extLst>
              </a:tr>
              <a:tr h="4685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</a:t>
                      </a:r>
                      <a:endParaRPr b="1" dirty="0">
                        <a:solidFill>
                          <a:schemeClr val="bg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Acciones preventivas</a:t>
                      </a:r>
                      <a:endParaRPr sz="14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Disparador</a:t>
                      </a:r>
                      <a:endParaRPr lang="es-UY" sz="1400" b="1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Acción Correctiva</a:t>
                      </a:r>
                      <a:endParaRPr sz="14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0" marR="0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27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Desarrollar una campaña de marketing agresiva por varios canales. Ofrecer incentivos a clientes para fomentar el uso de las ofertas.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Baja tasa de utilización de ofertas por parte de los usuarios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Analizar los resultados de las campañas y en base a eso ajustar las ofertas. Realizar una revisión de los precios para asegurar que son atractivos para el cliente.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75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Implementar medidas de seguridad como la encriptación de datos. Realizar auditorías de seguridad periódicas.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Detección de intentos de ataques cibernéticos o vulnerabilidades en la plataforma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Responder rápidamente a cualquier brecha de seguridad. Tener un plan de recuperación ante desastres.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Google Shape;486;p51">
            <a:extLst>
              <a:ext uri="{FF2B5EF4-FFF2-40B4-BE49-F238E27FC236}">
                <a16:creationId xmlns:a16="http://schemas.microsoft.com/office/drawing/2014/main" id="{FC15E984-B608-D208-D3AF-9B0C5064FA74}"/>
              </a:ext>
            </a:extLst>
          </p:cNvPr>
          <p:cNvSpPr txBox="1">
            <a:spLocks/>
          </p:cNvSpPr>
          <p:nvPr/>
        </p:nvSpPr>
        <p:spPr>
          <a:xfrm>
            <a:off x="720000" y="20268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UY" dirty="0"/>
              <a:t>RIESGOS IDENTIFICADOS</a:t>
            </a:r>
          </a:p>
        </p:txBody>
      </p:sp>
    </p:spTree>
    <p:extLst>
      <p:ext uri="{BB962C8B-B14F-4D97-AF65-F5344CB8AC3E}">
        <p14:creationId xmlns:p14="http://schemas.microsoft.com/office/powerpoint/2010/main" val="99974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C3E158DE-4C74-FEBD-1E52-F68749FB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>
            <a:extLst>
              <a:ext uri="{FF2B5EF4-FFF2-40B4-BE49-F238E27FC236}">
                <a16:creationId xmlns:a16="http://schemas.microsoft.com/office/drawing/2014/main" id="{B8179B14-FE7B-81E7-B96D-815DEBE214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271750"/>
            <a:ext cx="352959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</a:t>
            </a:r>
            <a:endParaRPr dirty="0"/>
          </a:p>
        </p:txBody>
      </p:sp>
      <p:sp>
        <p:nvSpPr>
          <p:cNvPr id="301" name="Google Shape;301;p37">
            <a:extLst>
              <a:ext uri="{FF2B5EF4-FFF2-40B4-BE49-F238E27FC236}">
                <a16:creationId xmlns:a16="http://schemas.microsoft.com/office/drawing/2014/main" id="{D2CC4087-4327-EFC5-76B9-CB4BF00E6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02" name="Google Shape;302;p37">
            <a:extLst>
              <a:ext uri="{FF2B5EF4-FFF2-40B4-BE49-F238E27FC236}">
                <a16:creationId xmlns:a16="http://schemas.microsoft.com/office/drawing/2014/main" id="{36363936-D1C4-BF8D-9963-53616EF3B4CD}"/>
              </a:ext>
            </a:extLst>
          </p:cNvPr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>
              <a:extLst>
                <a:ext uri="{FF2B5EF4-FFF2-40B4-BE49-F238E27FC236}">
                  <a16:creationId xmlns:a16="http://schemas.microsoft.com/office/drawing/2014/main" id="{62AD31E4-3103-F60A-D210-AE11B2C25345}"/>
                </a:ext>
              </a:extLst>
            </p:cNvPr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>
              <a:extLst>
                <a:ext uri="{FF2B5EF4-FFF2-40B4-BE49-F238E27FC236}">
                  <a16:creationId xmlns:a16="http://schemas.microsoft.com/office/drawing/2014/main" id="{BBEA7831-AC26-BFF1-0599-8CA8DC065214}"/>
                </a:ext>
              </a:extLst>
            </p:cNvPr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>
              <a:extLst>
                <a:ext uri="{FF2B5EF4-FFF2-40B4-BE49-F238E27FC236}">
                  <a16:creationId xmlns:a16="http://schemas.microsoft.com/office/drawing/2014/main" id="{932C85E0-8EC1-95F3-7B7D-BEF0F907A1C1}"/>
                </a:ext>
              </a:extLst>
            </p:cNvPr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49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>
          <a:extLst>
            <a:ext uri="{FF2B5EF4-FFF2-40B4-BE49-F238E27FC236}">
              <a16:creationId xmlns:a16="http://schemas.microsoft.com/office/drawing/2014/main" id="{5C2D819A-6B71-5900-8F28-6EC996D2A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8">
            <a:extLst>
              <a:ext uri="{FF2B5EF4-FFF2-40B4-BE49-F238E27FC236}">
                <a16:creationId xmlns:a16="http://schemas.microsoft.com/office/drawing/2014/main" id="{737A2755-592A-D211-0F74-09A4E2302B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</a:t>
            </a:r>
            <a:endParaRPr dirty="0"/>
          </a:p>
        </p:txBody>
      </p:sp>
      <p:sp>
        <p:nvSpPr>
          <p:cNvPr id="18" name="Google Shape;311;p38">
            <a:extLst>
              <a:ext uri="{FF2B5EF4-FFF2-40B4-BE49-F238E27FC236}">
                <a16:creationId xmlns:a16="http://schemas.microsoft.com/office/drawing/2014/main" id="{BC0C26FD-9B9F-AC76-236E-ADE744499CE5}"/>
              </a:ext>
            </a:extLst>
          </p:cNvPr>
          <p:cNvSpPr txBox="1">
            <a:spLocks/>
          </p:cNvSpPr>
          <p:nvPr/>
        </p:nvSpPr>
        <p:spPr>
          <a:xfrm>
            <a:off x="1132482" y="2922064"/>
            <a:ext cx="7785940" cy="2529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Motivos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</a:p>
          <a:p>
            <a:endParaRPr lang="en-US" sz="1200" b="1" dirty="0">
              <a:latin typeface="Albert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Albert Sans" pitchFamily="2" charset="0"/>
              </a:rPr>
              <a:t>Complejidad</a:t>
            </a:r>
            <a:r>
              <a:rPr lang="en-US" sz="1200" b="1" dirty="0">
                <a:latin typeface="Albert Sans" pitchFamily="2" charset="0"/>
              </a:rPr>
              <a:t> del Proyecto                   </a:t>
            </a:r>
            <a:r>
              <a:rPr lang="en-US" sz="1200" dirty="0">
                <a:latin typeface="Albert Sans" pitchFamily="2" charset="0"/>
              </a:rPr>
              <a:t>Sprints </a:t>
            </a:r>
            <a:r>
              <a:rPr lang="en-US" sz="1200" dirty="0" err="1">
                <a:latin typeface="Albert Sans" pitchFamily="2" charset="0"/>
              </a:rPr>
              <a:t>manejables</a:t>
            </a:r>
            <a:r>
              <a:rPr lang="en-US" sz="1200" b="1" dirty="0">
                <a:latin typeface="Albert Sans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latin typeface="Albert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Albert Sans" pitchFamily="2" charset="0"/>
              </a:rPr>
              <a:t>Constante</a:t>
            </a:r>
            <a:r>
              <a:rPr lang="en-US" sz="1200" b="1" dirty="0">
                <a:latin typeface="Albert Sans" pitchFamily="2" charset="0"/>
              </a:rPr>
              <a:t> </a:t>
            </a:r>
            <a:r>
              <a:rPr lang="en-US" sz="1200" b="1" dirty="0" err="1">
                <a:latin typeface="Albert Sans" pitchFamily="2" charset="0"/>
              </a:rPr>
              <a:t>interacción</a:t>
            </a:r>
            <a:r>
              <a:rPr lang="en-US" sz="1200" b="1" dirty="0">
                <a:latin typeface="Albert Sans" pitchFamily="2" charset="0"/>
              </a:rPr>
              <a:t> con </a:t>
            </a:r>
            <a:r>
              <a:rPr lang="en-US" sz="1200" b="1" dirty="0" err="1">
                <a:latin typeface="Albert Sans" pitchFamily="2" charset="0"/>
              </a:rPr>
              <a:t>los</a:t>
            </a:r>
            <a:r>
              <a:rPr lang="en-US" sz="1200" b="1" dirty="0">
                <a:latin typeface="Albert Sans" pitchFamily="2" charset="0"/>
              </a:rPr>
              <a:t> stakeholders                </a:t>
            </a:r>
            <a:r>
              <a:rPr lang="en-US" sz="1200" dirty="0" err="1">
                <a:latin typeface="Albert Sans" pitchFamily="2" charset="0"/>
              </a:rPr>
              <a:t>Fomentando</a:t>
            </a:r>
            <a:r>
              <a:rPr lang="en-US" sz="1200" dirty="0">
                <a:latin typeface="Albert Sans" pitchFamily="2" charset="0"/>
              </a:rPr>
              <a:t> la </a:t>
            </a:r>
            <a:r>
              <a:rPr lang="en-US" sz="1200" dirty="0" err="1">
                <a:latin typeface="Albert Sans" pitchFamily="2" charset="0"/>
              </a:rPr>
              <a:t>colaboración</a:t>
            </a:r>
            <a:r>
              <a:rPr lang="en-US" sz="1200" dirty="0">
                <a:latin typeface="Albert Sans" pitchFamily="2" charset="0"/>
              </a:rPr>
              <a:t> y 						         </a:t>
            </a:r>
            <a:r>
              <a:rPr lang="en-US" sz="1200" dirty="0" err="1">
                <a:latin typeface="Albert Sans" pitchFamily="2" charset="0"/>
              </a:rPr>
              <a:t>comunicación</a:t>
            </a:r>
            <a:r>
              <a:rPr lang="en-US" sz="1200" dirty="0">
                <a:latin typeface="Albert Sans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latin typeface="Albert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lbert Sans" pitchFamily="2" charset="0"/>
              </a:rPr>
              <a:t>Mayor </a:t>
            </a:r>
            <a:r>
              <a:rPr lang="en-US" sz="1200" b="1" dirty="0" err="1">
                <a:latin typeface="Albert Sans" pitchFamily="2" charset="0"/>
              </a:rPr>
              <a:t>flexibilidad</a:t>
            </a:r>
            <a:r>
              <a:rPr lang="en-US" sz="1200" b="1" dirty="0">
                <a:latin typeface="Albert Sans" pitchFamily="2" charset="0"/>
              </a:rPr>
              <a:t>                </a:t>
            </a:r>
            <a:r>
              <a:rPr lang="en-US" sz="1200" dirty="0">
                <a:latin typeface="Albert Sans" pitchFamily="2" charset="0"/>
              </a:rPr>
              <a:t>Desarrollo </a:t>
            </a:r>
            <a:r>
              <a:rPr lang="en-US" sz="1200" dirty="0" err="1">
                <a:latin typeface="Albert Sans" pitchFamily="2" charset="0"/>
              </a:rPr>
              <a:t>alineado</a:t>
            </a:r>
            <a:r>
              <a:rPr lang="en-US" sz="1200" dirty="0">
                <a:latin typeface="Albert Sans" pitchFamily="2" charset="0"/>
              </a:rPr>
              <a:t> con </a:t>
            </a:r>
            <a:r>
              <a:rPr lang="en-US" sz="1200" dirty="0" err="1">
                <a:latin typeface="Albert Sans" pitchFamily="2" charset="0"/>
              </a:rPr>
              <a:t>los</a:t>
            </a:r>
            <a:r>
              <a:rPr lang="en-US" sz="1200" dirty="0">
                <a:latin typeface="Albert Sans" pitchFamily="2" charset="0"/>
              </a:rPr>
              <a:t> </a:t>
            </a:r>
            <a:r>
              <a:rPr lang="en-US" sz="1200" dirty="0" err="1">
                <a:latin typeface="Albert Sans" pitchFamily="2" charset="0"/>
              </a:rPr>
              <a:t>objetivos</a:t>
            </a:r>
            <a:r>
              <a:rPr lang="en-US" sz="1200" dirty="0">
                <a:latin typeface="Albert Sans" pitchFamily="2" charset="0"/>
              </a:rPr>
              <a:t> y </a:t>
            </a:r>
            <a:r>
              <a:rPr lang="en-US" sz="1200" dirty="0" err="1">
                <a:latin typeface="Albert Sans" pitchFamily="2" charset="0"/>
              </a:rPr>
              <a:t>expectativas</a:t>
            </a:r>
            <a:r>
              <a:rPr lang="en-US" sz="1200" dirty="0">
                <a:latin typeface="Albert Sans" pitchFamily="2" charset="0"/>
              </a:rPr>
              <a:t> de </a:t>
            </a:r>
            <a:r>
              <a:rPr lang="en-US" sz="1200" dirty="0" err="1">
                <a:latin typeface="Albert Sans" pitchFamily="2" charset="0"/>
              </a:rPr>
              <a:t>los</a:t>
            </a:r>
            <a:r>
              <a:rPr lang="en-US" sz="1200" dirty="0">
                <a:latin typeface="Albert Sans" pitchFamily="2" charset="0"/>
              </a:rPr>
              <a:t> 		                   		         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9" name="Google Shape;269;p35">
            <a:extLst>
              <a:ext uri="{FF2B5EF4-FFF2-40B4-BE49-F238E27FC236}">
                <a16:creationId xmlns:a16="http://schemas.microsoft.com/office/drawing/2014/main" id="{69B096A0-C553-F832-FED4-4593BC1BB405}"/>
              </a:ext>
            </a:extLst>
          </p:cNvPr>
          <p:cNvSpPr txBox="1"/>
          <p:nvPr/>
        </p:nvSpPr>
        <p:spPr>
          <a:xfrm>
            <a:off x="720000" y="11313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 panose="00000500000000000000" pitchFamily="2" charset="0"/>
                <a:ea typeface="Albert Sans"/>
                <a:cs typeface="Poppins" panose="00000500000000000000" pitchFamily="2" charset="0"/>
                <a:sym typeface="Albert Sans"/>
              </a:rPr>
              <a:t>Metodología utilizada:     </a:t>
            </a:r>
            <a:r>
              <a:rPr lang="e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Albert Sans"/>
                <a:cs typeface="Poppins" panose="00000500000000000000" pitchFamily="2" charset="0"/>
                <a:sym typeface="Albert Sans"/>
              </a:rPr>
              <a:t>Metodología Ágil 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Albert Sans"/>
              <a:cs typeface="Poppins" panose="00000500000000000000" pitchFamily="2" charset="0"/>
              <a:sym typeface="Albert Sans"/>
            </a:endParaRP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827BAE82-7B1D-6A6A-648A-7F714E71365A}"/>
              </a:ext>
            </a:extLst>
          </p:cNvPr>
          <p:cNvCxnSpPr>
            <a:cxnSpLocks/>
          </p:cNvCxnSpPr>
          <p:nvPr/>
        </p:nvCxnSpPr>
        <p:spPr>
          <a:xfrm>
            <a:off x="6180881" y="1318499"/>
            <a:ext cx="797728" cy="771974"/>
          </a:xfrm>
          <a:prstGeom prst="bentConnector3">
            <a:avLst>
              <a:gd name="adj1" fmla="val 514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69;p35">
            <a:extLst>
              <a:ext uri="{FF2B5EF4-FFF2-40B4-BE49-F238E27FC236}">
                <a16:creationId xmlns:a16="http://schemas.microsoft.com/office/drawing/2014/main" id="{22B60489-51A9-9FBE-5D06-A1F6E8BF30FA}"/>
              </a:ext>
            </a:extLst>
          </p:cNvPr>
          <p:cNvSpPr txBox="1"/>
          <p:nvPr/>
        </p:nvSpPr>
        <p:spPr>
          <a:xfrm>
            <a:off x="7026335" y="1851537"/>
            <a:ext cx="1349939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Albert Sans"/>
                <a:cs typeface="Poppins" panose="00000500000000000000" pitchFamily="2" charset="0"/>
                <a:sym typeface="Albert Sans"/>
              </a:rPr>
              <a:t>SCRUM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Albert Sans"/>
              <a:cs typeface="Poppins" panose="00000500000000000000" pitchFamily="2" charset="0"/>
              <a:sym typeface="Albert Sans"/>
            </a:endParaRP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51D4EC4-98AB-8F99-6A42-5591DDC8EE4E}"/>
              </a:ext>
            </a:extLst>
          </p:cNvPr>
          <p:cNvCxnSpPr/>
          <p:nvPr/>
        </p:nvCxnSpPr>
        <p:spPr>
          <a:xfrm>
            <a:off x="3491696" y="3497484"/>
            <a:ext cx="544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E99CE22F-DEB0-7C3E-1AA4-AD5B5E2DF183}"/>
              </a:ext>
            </a:extLst>
          </p:cNvPr>
          <p:cNvCxnSpPr/>
          <p:nvPr/>
        </p:nvCxnSpPr>
        <p:spPr>
          <a:xfrm>
            <a:off x="4659324" y="3822604"/>
            <a:ext cx="544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A311FB3E-C26A-171D-549A-7145D01D2BB6}"/>
              </a:ext>
            </a:extLst>
          </p:cNvPr>
          <p:cNvCxnSpPr/>
          <p:nvPr/>
        </p:nvCxnSpPr>
        <p:spPr>
          <a:xfrm>
            <a:off x="2840041" y="4379346"/>
            <a:ext cx="544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456DAFF-D9C4-4E2C-72F0-B5450E090E99}"/>
              </a:ext>
            </a:extLst>
          </p:cNvPr>
          <p:cNvSpPr txBox="1"/>
          <p:nvPr/>
        </p:nvSpPr>
        <p:spPr>
          <a:xfrm>
            <a:off x="1132482" y="1869832"/>
            <a:ext cx="2829918" cy="101566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UY" sz="1200" b="1" dirty="0" err="1"/>
              <a:t>Sprints</a:t>
            </a:r>
            <a:r>
              <a:rPr lang="es-UY" sz="1200" dirty="0"/>
              <a:t> de </a:t>
            </a:r>
            <a:r>
              <a:rPr lang="es-UY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semanas </a:t>
            </a:r>
            <a:r>
              <a:rPr lang="es-UY" sz="1200" dirty="0"/>
              <a:t>de duración: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UY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4hs</a:t>
            </a:r>
            <a:r>
              <a:rPr lang="es-UY" sz="1200" dirty="0"/>
              <a:t> de planificación previa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UY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15min</a:t>
            </a:r>
            <a:r>
              <a:rPr lang="es-UY" sz="1200" dirty="0"/>
              <a:t> diarios de </a:t>
            </a:r>
            <a:r>
              <a:rPr lang="es-UY" sz="1200" dirty="0" err="1"/>
              <a:t>Daily</a:t>
            </a:r>
            <a:r>
              <a:rPr lang="es-UY" sz="1200" dirty="0"/>
              <a:t> Meetings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UY" sz="1200" dirty="0"/>
              <a:t>Sprint </a:t>
            </a:r>
            <a:r>
              <a:rPr lang="es-UY" sz="1200" dirty="0" err="1"/>
              <a:t>Review</a:t>
            </a:r>
            <a:r>
              <a:rPr lang="es-UY" sz="1200" dirty="0"/>
              <a:t> </a:t>
            </a:r>
            <a:r>
              <a:rPr lang="es-UY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1,5 </a:t>
            </a:r>
            <a:r>
              <a:rPr lang="es-UY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hs</a:t>
            </a:r>
            <a:endParaRPr lang="es-UY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UY" sz="1200" dirty="0"/>
              <a:t>Retrospectiva</a:t>
            </a:r>
            <a:r>
              <a:rPr lang="es-UY" sz="1200" b="1" dirty="0"/>
              <a:t> </a:t>
            </a:r>
            <a:r>
              <a:rPr lang="es-UY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1,5 </a:t>
            </a:r>
            <a:r>
              <a:rPr lang="es-UY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hs</a:t>
            </a:r>
            <a:endParaRPr lang="es-UY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74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>
          <a:extLst>
            <a:ext uri="{FF2B5EF4-FFF2-40B4-BE49-F238E27FC236}">
              <a16:creationId xmlns:a16="http://schemas.microsoft.com/office/drawing/2014/main" id="{6308A70A-D2D4-2AB9-35F1-0DEFB6F49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8">
            <a:extLst>
              <a:ext uri="{FF2B5EF4-FFF2-40B4-BE49-F238E27FC236}">
                <a16:creationId xmlns:a16="http://schemas.microsoft.com/office/drawing/2014/main" id="{EC578CD7-030E-A582-2D6D-31367546C7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</a:t>
            </a:r>
            <a:endParaRPr dirty="0"/>
          </a:p>
        </p:txBody>
      </p:sp>
      <p:graphicFrame>
        <p:nvGraphicFramePr>
          <p:cNvPr id="2" name="Google Shape;487;p51">
            <a:extLst>
              <a:ext uri="{FF2B5EF4-FFF2-40B4-BE49-F238E27FC236}">
                <a16:creationId xmlns:a16="http://schemas.microsoft.com/office/drawing/2014/main" id="{624B83DA-B699-5D06-7B0B-D30D2CB4B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4803182"/>
              </p:ext>
            </p:extLst>
          </p:nvPr>
        </p:nvGraphicFramePr>
        <p:xfrm>
          <a:off x="254643" y="1017725"/>
          <a:ext cx="8669437" cy="3925713"/>
        </p:xfrm>
        <a:graphic>
          <a:graphicData uri="http://schemas.openxmlformats.org/drawingml/2006/table">
            <a:tbl>
              <a:tblPr>
                <a:noFill/>
                <a:tableStyleId>{1864DBBE-E5BF-41B8-9D41-026BC973C431}</a:tableStyleId>
              </a:tblPr>
              <a:tblGrid>
                <a:gridCol w="970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5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4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Sprints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Fecha inicio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Fecha fin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Detalle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8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 1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1/3/24</a:t>
                      </a:r>
                      <a:endParaRPr lang="en-US"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20/3/24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Establecimiento de las </a:t>
                      </a:r>
                      <a:r>
                        <a:rPr lang="es-MX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bases del proyecto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, alcance, planificación inicial e identificación de interesados y recursos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03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 2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21/3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9/4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Profundización en la definición técnica del proyecto con la </a:t>
                      </a:r>
                      <a:r>
                        <a:rPr lang="es-MX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recolección de </a:t>
                      </a:r>
                      <a:r>
                        <a:rPr lang="es-MX" sz="12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reqs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. Y </a:t>
                      </a:r>
                      <a:r>
                        <a:rPr lang="es-MX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desarrollo del cronograma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03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 3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10/4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29/4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Enfocado en garantizar el control del proyecto en términos de </a:t>
                      </a:r>
                      <a:r>
                        <a:rPr lang="es-MX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Calidad, Riesgos y Costos. Estrategias de </a:t>
                      </a:r>
                      <a:r>
                        <a:rPr lang="es-MX" sz="12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Testing</a:t>
                      </a:r>
                      <a:r>
                        <a:rPr lang="es-MX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200" b="1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03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 4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30/4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17/5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Aspectos técnicos y diseño final</a:t>
                      </a:r>
                      <a:endParaRPr sz="1200" b="1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03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 5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20/5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6/6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Desarrollo y puesta en producción 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lbert Sans" pitchFamily="2" charset="0"/>
                          <a:ea typeface="Arial"/>
                          <a:cs typeface="Arial"/>
                          <a:sym typeface="Arial"/>
                        </a:rPr>
                        <a:t>de componentes clave.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03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 6</a:t>
                      </a:r>
                      <a:endParaRPr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tx1"/>
                          </a:solidFill>
                          <a:latin typeface="Albert Sans" pitchFamily="2" charset="0"/>
                          <a:ea typeface="Albert Sans"/>
                          <a:cs typeface="Albert Sans"/>
                          <a:sym typeface="Albert Sans"/>
                        </a:rPr>
                        <a:t>7/6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tx1"/>
                          </a:solidFill>
                          <a:latin typeface="Albert Sans" pitchFamily="2" charset="0"/>
                          <a:ea typeface="Albert Sans"/>
                          <a:cs typeface="Albert Sans"/>
                          <a:sym typeface="Albert Sans"/>
                        </a:rPr>
                        <a:t>26/6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UY" sz="1200" dirty="0">
                          <a:solidFill>
                            <a:schemeClr val="tx1"/>
                          </a:solidFill>
                          <a:latin typeface="Albert Sans" pitchFamily="2" charset="0"/>
                          <a:ea typeface="Albert Sans"/>
                          <a:cs typeface="Albert Sans"/>
                          <a:sym typeface="Albert Sans"/>
                        </a:rPr>
                        <a:t>Fase de pruebas, migración y capacitación.</a:t>
                      </a:r>
                      <a:endParaRPr sz="1200" dirty="0">
                        <a:solidFill>
                          <a:schemeClr val="tx1"/>
                        </a:solidFill>
                        <a:latin typeface="Albert Sans" pitchFamily="2" charset="0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001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74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2445E748-442A-27FD-0B95-1CDABCD6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>
            <a:extLst>
              <a:ext uri="{FF2B5EF4-FFF2-40B4-BE49-F238E27FC236}">
                <a16:creationId xmlns:a16="http://schemas.microsoft.com/office/drawing/2014/main" id="{3A64A447-2742-B56B-5939-8994877D5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71750"/>
            <a:ext cx="3318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sp>
        <p:nvSpPr>
          <p:cNvPr id="301" name="Google Shape;301;p37">
            <a:extLst>
              <a:ext uri="{FF2B5EF4-FFF2-40B4-BE49-F238E27FC236}">
                <a16:creationId xmlns:a16="http://schemas.microsoft.com/office/drawing/2014/main" id="{06DAA570-31AC-2665-4E9C-59B38BA12C2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02" name="Google Shape;302;p37">
            <a:extLst>
              <a:ext uri="{FF2B5EF4-FFF2-40B4-BE49-F238E27FC236}">
                <a16:creationId xmlns:a16="http://schemas.microsoft.com/office/drawing/2014/main" id="{116234B5-6260-9BD9-BDF8-CC670C013C18}"/>
              </a:ext>
            </a:extLst>
          </p:cNvPr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>
              <a:extLst>
                <a:ext uri="{FF2B5EF4-FFF2-40B4-BE49-F238E27FC236}">
                  <a16:creationId xmlns:a16="http://schemas.microsoft.com/office/drawing/2014/main" id="{DC430DAB-4FB3-29A9-0712-8ECC713A8436}"/>
                </a:ext>
              </a:extLst>
            </p:cNvPr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>
              <a:extLst>
                <a:ext uri="{FF2B5EF4-FFF2-40B4-BE49-F238E27FC236}">
                  <a16:creationId xmlns:a16="http://schemas.microsoft.com/office/drawing/2014/main" id="{7CB0E421-9A1E-5CB2-85C3-1DA1DA596004}"/>
                </a:ext>
              </a:extLst>
            </p:cNvPr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>
              <a:extLst>
                <a:ext uri="{FF2B5EF4-FFF2-40B4-BE49-F238E27FC236}">
                  <a16:creationId xmlns:a16="http://schemas.microsoft.com/office/drawing/2014/main" id="{A1551A9F-6154-35BD-8426-4C9DFE2E422C}"/>
                </a:ext>
              </a:extLst>
            </p:cNvPr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94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>
          <a:extLst>
            <a:ext uri="{FF2B5EF4-FFF2-40B4-BE49-F238E27FC236}">
              <a16:creationId xmlns:a16="http://schemas.microsoft.com/office/drawing/2014/main" id="{828B0690-BEF5-223E-A4BC-D602FFAF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4">
            <a:extLst>
              <a:ext uri="{FF2B5EF4-FFF2-40B4-BE49-F238E27FC236}">
                <a16:creationId xmlns:a16="http://schemas.microsoft.com/office/drawing/2014/main" id="{D5B24249-382B-CBBD-5AFC-8954A0C2DA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NUESTRA SOLUCIÓN</a:t>
            </a:r>
            <a:endParaRPr dirty="0"/>
          </a:p>
        </p:txBody>
      </p:sp>
      <p:sp>
        <p:nvSpPr>
          <p:cNvPr id="527" name="Google Shape;527;p54">
            <a:extLst>
              <a:ext uri="{FF2B5EF4-FFF2-40B4-BE49-F238E27FC236}">
                <a16:creationId xmlns:a16="http://schemas.microsoft.com/office/drawing/2014/main" id="{B89B6545-BE8B-2149-7485-F5E8E07A15F0}"/>
              </a:ext>
            </a:extLst>
          </p:cNvPr>
          <p:cNvSpPr txBox="1"/>
          <p:nvPr/>
        </p:nvSpPr>
        <p:spPr>
          <a:xfrm>
            <a:off x="720000" y="1040588"/>
            <a:ext cx="8180932" cy="78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solución propuesta va a consistir en el desarrollo de una </a:t>
            </a:r>
            <a:r>
              <a:rPr lang="es-UY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plataforma e-</a:t>
            </a:r>
            <a:r>
              <a:rPr lang="es-UY" b="1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commerce</a:t>
            </a:r>
            <a:r>
              <a:rPr lang="es-UY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/Marketplace</a:t>
            </a:r>
            <a:r>
              <a:rPr lang="es-UY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 Escalable, flexible y segura.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Google Shape;527;p54">
            <a:extLst>
              <a:ext uri="{FF2B5EF4-FFF2-40B4-BE49-F238E27FC236}">
                <a16:creationId xmlns:a16="http://schemas.microsoft.com/office/drawing/2014/main" id="{C15F1BE0-C6D0-042F-0CDB-B7125E2C1698}"/>
              </a:ext>
            </a:extLst>
          </p:cNvPr>
          <p:cNvSpPr txBox="1"/>
          <p:nvPr/>
        </p:nvSpPr>
        <p:spPr>
          <a:xfrm>
            <a:off x="3701696" y="1627827"/>
            <a:ext cx="1740608" cy="39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b="1" dirty="0">
                <a:solidFill>
                  <a:schemeClr val="dk1"/>
                </a:solidFill>
                <a:latin typeface="Poppins" panose="00000500000000000000" pitchFamily="2" charset="0"/>
                <a:ea typeface="Albert Sans"/>
                <a:cs typeface="Poppins" panose="00000500000000000000" pitchFamily="2" charset="0"/>
                <a:sym typeface="Albert Sans"/>
              </a:rPr>
              <a:t>Arquitectura</a:t>
            </a:r>
            <a:r>
              <a:rPr lang="es-UY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" name="Google Shape;527;p54">
            <a:extLst>
              <a:ext uri="{FF2B5EF4-FFF2-40B4-BE49-F238E27FC236}">
                <a16:creationId xmlns:a16="http://schemas.microsoft.com/office/drawing/2014/main" id="{210EEE7A-157F-13EF-50D5-5916FD4E2A5E}"/>
              </a:ext>
            </a:extLst>
          </p:cNvPr>
          <p:cNvSpPr txBox="1"/>
          <p:nvPr/>
        </p:nvSpPr>
        <p:spPr>
          <a:xfrm>
            <a:off x="995466" y="2073823"/>
            <a:ext cx="1562647" cy="35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Multiplataforma</a:t>
            </a:r>
            <a:endParaRPr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" name="Google Shape;527;p54">
            <a:extLst>
              <a:ext uri="{FF2B5EF4-FFF2-40B4-BE49-F238E27FC236}">
                <a16:creationId xmlns:a16="http://schemas.microsoft.com/office/drawing/2014/main" id="{C124A41D-4ABE-AF17-F806-92E985AC5F80}"/>
              </a:ext>
            </a:extLst>
          </p:cNvPr>
          <p:cNvSpPr txBox="1"/>
          <p:nvPr/>
        </p:nvSpPr>
        <p:spPr>
          <a:xfrm>
            <a:off x="6518367" y="2073823"/>
            <a:ext cx="1472461" cy="35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Microservicios</a:t>
            </a:r>
            <a:endParaRPr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" name="Google Shape;527;p54">
            <a:extLst>
              <a:ext uri="{FF2B5EF4-FFF2-40B4-BE49-F238E27FC236}">
                <a16:creationId xmlns:a16="http://schemas.microsoft.com/office/drawing/2014/main" id="{259FEEA2-A276-4173-0970-7ACC888D6817}"/>
              </a:ext>
            </a:extLst>
          </p:cNvPr>
          <p:cNvSpPr txBox="1"/>
          <p:nvPr/>
        </p:nvSpPr>
        <p:spPr>
          <a:xfrm>
            <a:off x="3637041" y="2092302"/>
            <a:ext cx="1740608" cy="40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API </a:t>
            </a:r>
            <a:r>
              <a:rPr lang="es-UY" b="1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RESTful</a:t>
            </a:r>
            <a:endParaRPr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408DFAA-84D2-A713-254F-0DC6E835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497417"/>
            <a:ext cx="2454380" cy="1397856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D71EE284-28E3-1901-EBD2-D6017A49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024" y="2497416"/>
            <a:ext cx="2569954" cy="1397857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8803AEF-4DA3-2767-E776-95D25C213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621" y="2497417"/>
            <a:ext cx="2569954" cy="1397856"/>
          </a:xfrm>
          <a:prstGeom prst="rect">
            <a:avLst/>
          </a:prstGeom>
        </p:spPr>
      </p:pic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BACA29BD-6FBC-6057-6A7B-FC0C15E60A6F}"/>
              </a:ext>
            </a:extLst>
          </p:cNvPr>
          <p:cNvCxnSpPr>
            <a:cxnSpLocks/>
            <a:stCxn id="2" idx="3"/>
            <a:endCxn id="4" idx="0"/>
          </p:cNvCxnSpPr>
          <p:nvPr/>
        </p:nvCxnSpPr>
        <p:spPr>
          <a:xfrm>
            <a:off x="5442304" y="1824597"/>
            <a:ext cx="1812294" cy="2492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EDB65C79-9284-DEAB-6300-A8EC0958833C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1776791" y="1846999"/>
            <a:ext cx="1645269" cy="226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D461658E-87E6-86F7-ACBE-F76E30B9CEE1}"/>
              </a:ext>
            </a:extLst>
          </p:cNvPr>
          <p:cNvCxnSpPr>
            <a:cxnSpLocks/>
          </p:cNvCxnSpPr>
          <p:nvPr/>
        </p:nvCxnSpPr>
        <p:spPr>
          <a:xfrm>
            <a:off x="4507345" y="2021366"/>
            <a:ext cx="0" cy="11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527;p54">
            <a:extLst>
              <a:ext uri="{FF2B5EF4-FFF2-40B4-BE49-F238E27FC236}">
                <a16:creationId xmlns:a16="http://schemas.microsoft.com/office/drawing/2014/main" id="{BF845A53-62EE-B430-F888-04E42C9AAE20}"/>
              </a:ext>
            </a:extLst>
          </p:cNvPr>
          <p:cNvSpPr txBox="1"/>
          <p:nvPr/>
        </p:nvSpPr>
        <p:spPr>
          <a:xfrm>
            <a:off x="720000" y="4136611"/>
            <a:ext cx="1740608" cy="867553"/>
          </a:xfrm>
          <a:prstGeom prst="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b="1" dirty="0">
                <a:solidFill>
                  <a:schemeClr val="dk1"/>
                </a:solidFill>
                <a:latin typeface="Poppins" panose="00000500000000000000" pitchFamily="2" charset="0"/>
                <a:ea typeface="Albert Sans"/>
                <a:cs typeface="Poppins" panose="00000500000000000000" pitchFamily="2" charset="0"/>
                <a:sym typeface="Albert Sans"/>
              </a:rPr>
              <a:t>Componentes del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b="1" dirty="0">
                <a:solidFill>
                  <a:schemeClr val="dk1"/>
                </a:solidFill>
                <a:latin typeface="Poppins" panose="00000500000000000000" pitchFamily="2" charset="0"/>
                <a:ea typeface="Albert Sans"/>
                <a:cs typeface="Poppins" panose="00000500000000000000" pitchFamily="2" charset="0"/>
                <a:sym typeface="Albert Sans"/>
              </a:rPr>
              <a:t>Sistema</a:t>
            </a:r>
            <a:r>
              <a:rPr lang="es-UY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B074C70-4663-2D2A-6CCE-AE7E33395FF7}"/>
              </a:ext>
            </a:extLst>
          </p:cNvPr>
          <p:cNvCxnSpPr>
            <a:cxnSpLocks/>
          </p:cNvCxnSpPr>
          <p:nvPr/>
        </p:nvCxnSpPr>
        <p:spPr>
          <a:xfrm>
            <a:off x="2558113" y="4570387"/>
            <a:ext cx="4898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527;p54">
            <a:extLst>
              <a:ext uri="{FF2B5EF4-FFF2-40B4-BE49-F238E27FC236}">
                <a16:creationId xmlns:a16="http://schemas.microsoft.com/office/drawing/2014/main" id="{565CB614-E9DD-C5BF-2F66-4F79DF772007}"/>
              </a:ext>
            </a:extLst>
          </p:cNvPr>
          <p:cNvSpPr txBox="1"/>
          <p:nvPr/>
        </p:nvSpPr>
        <p:spPr>
          <a:xfrm>
            <a:off x="4110184" y="3969919"/>
            <a:ext cx="1562647" cy="35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200" b="1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Frontend</a:t>
            </a:r>
            <a:endParaRPr sz="12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" name="Google Shape;527;p54">
            <a:extLst>
              <a:ext uri="{FF2B5EF4-FFF2-40B4-BE49-F238E27FC236}">
                <a16:creationId xmlns:a16="http://schemas.microsoft.com/office/drawing/2014/main" id="{C59C95EE-FA1D-F523-75AE-2334BFC685BF}"/>
              </a:ext>
            </a:extLst>
          </p:cNvPr>
          <p:cNvSpPr txBox="1"/>
          <p:nvPr/>
        </p:nvSpPr>
        <p:spPr>
          <a:xfrm>
            <a:off x="3174380" y="4149343"/>
            <a:ext cx="989533" cy="35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200" b="1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Backend</a:t>
            </a:r>
            <a:endParaRPr sz="12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" name="Google Shape;527;p54">
            <a:extLst>
              <a:ext uri="{FF2B5EF4-FFF2-40B4-BE49-F238E27FC236}">
                <a16:creationId xmlns:a16="http://schemas.microsoft.com/office/drawing/2014/main" id="{CCFAC891-AFA7-92FD-B53C-28BDAB076E81}"/>
              </a:ext>
            </a:extLst>
          </p:cNvPr>
          <p:cNvSpPr txBox="1"/>
          <p:nvPr/>
        </p:nvSpPr>
        <p:spPr>
          <a:xfrm>
            <a:off x="5163303" y="4149343"/>
            <a:ext cx="989533" cy="35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Nube</a:t>
            </a:r>
            <a:endParaRPr sz="12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" name="Google Shape;527;p54">
            <a:extLst>
              <a:ext uri="{FF2B5EF4-FFF2-40B4-BE49-F238E27FC236}">
                <a16:creationId xmlns:a16="http://schemas.microsoft.com/office/drawing/2014/main" id="{21E571A7-B0E4-69B4-56DB-2CE819822918}"/>
              </a:ext>
            </a:extLst>
          </p:cNvPr>
          <p:cNvSpPr txBox="1"/>
          <p:nvPr/>
        </p:nvSpPr>
        <p:spPr>
          <a:xfrm>
            <a:off x="4777508" y="4565022"/>
            <a:ext cx="2384226" cy="35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Herramientas de Soporte</a:t>
            </a:r>
            <a:endParaRPr sz="12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" name="Google Shape;527;p54">
            <a:extLst>
              <a:ext uri="{FF2B5EF4-FFF2-40B4-BE49-F238E27FC236}">
                <a16:creationId xmlns:a16="http://schemas.microsoft.com/office/drawing/2014/main" id="{399E0E8A-6D64-057B-A396-A8883923B98A}"/>
              </a:ext>
            </a:extLst>
          </p:cNvPr>
          <p:cNvSpPr txBox="1"/>
          <p:nvPr/>
        </p:nvSpPr>
        <p:spPr>
          <a:xfrm>
            <a:off x="3055549" y="4574537"/>
            <a:ext cx="2384226" cy="35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2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Pasarelas de Pago</a:t>
            </a:r>
            <a:endParaRPr sz="12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201740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Shape 522">
          <a:extLst>
            <a:ext uri="{FF2B5EF4-FFF2-40B4-BE49-F238E27FC236}">
              <a16:creationId xmlns:a16="http://schemas.microsoft.com/office/drawing/2014/main" id="{48BF06D0-EEA3-0AB8-8297-6F764A75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Aplicación, Sitio web">
            <a:extLst>
              <a:ext uri="{FF2B5EF4-FFF2-40B4-BE49-F238E27FC236}">
                <a16:creationId xmlns:a16="http://schemas.microsoft.com/office/drawing/2014/main" id="{11D671BD-2A46-D5F0-F553-32002580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" y="53338"/>
            <a:ext cx="2639289" cy="5020142"/>
          </a:xfrm>
          <a:prstGeom prst="rect">
            <a:avLst/>
          </a:prstGeom>
        </p:spPr>
      </p:pic>
      <p:pic>
        <p:nvPicPr>
          <p:cNvPr id="15" name="Imagen 1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C60B33CC-3BB1-C962-4832-01772189F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191" y="39939"/>
            <a:ext cx="3108552" cy="5028083"/>
          </a:xfrm>
          <a:prstGeom prst="rect">
            <a:avLst/>
          </a:prstGeom>
        </p:spPr>
      </p:pic>
      <p:pic>
        <p:nvPicPr>
          <p:cNvPr id="17" name="Imagen 16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1AD9DF62-6C1C-5303-ACAE-9D613F44F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968" y="39939"/>
            <a:ext cx="3016354" cy="50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13224" y="2271750"/>
            <a:ext cx="361493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02" name="Google Shape;302;p37"/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/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subTitle" idx="1"/>
          </p:nvPr>
        </p:nvSpPr>
        <p:spPr>
          <a:xfrm>
            <a:off x="2312275" y="1078725"/>
            <a:ext cx="5853600" cy="23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!</a:t>
            </a:r>
            <a:endParaRPr dirty="0"/>
          </a:p>
        </p:txBody>
      </p:sp>
      <p:sp>
        <p:nvSpPr>
          <p:cNvPr id="323" name="Google Shape;323;p39"/>
          <p:cNvSpPr/>
          <p:nvPr/>
        </p:nvSpPr>
        <p:spPr>
          <a:xfrm rot="5400000">
            <a:off x="8989862" y="2884570"/>
            <a:ext cx="677400" cy="1828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D8C691C-1015-3B86-7D79-262FF2BA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>
            <a:extLst>
              <a:ext uri="{FF2B5EF4-FFF2-40B4-BE49-F238E27FC236}">
                <a16:creationId xmlns:a16="http://schemas.microsoft.com/office/drawing/2014/main" id="{146ACE1C-04B3-830C-B8ED-25BF179AF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INTRODUCCIÓN AL PROYECTO:</a:t>
            </a:r>
            <a:endParaRPr dirty="0"/>
          </a:p>
        </p:txBody>
      </p:sp>
      <p:sp>
        <p:nvSpPr>
          <p:cNvPr id="269" name="Google Shape;269;p35">
            <a:extLst>
              <a:ext uri="{FF2B5EF4-FFF2-40B4-BE49-F238E27FC236}">
                <a16:creationId xmlns:a16="http://schemas.microsoft.com/office/drawing/2014/main" id="{CCA14F28-FD18-0404-4381-254CE2EC2BDA}"/>
              </a:ext>
            </a:extLst>
          </p:cNvPr>
          <p:cNvSpPr txBox="1"/>
          <p:nvPr/>
        </p:nvSpPr>
        <p:spPr>
          <a:xfrm>
            <a:off x="720000" y="11313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 panose="00000500000000000000" pitchFamily="2" charset="0"/>
                <a:ea typeface="Albert Sans"/>
                <a:cs typeface="Poppins" panose="00000500000000000000" pitchFamily="2" charset="0"/>
                <a:sym typeface="Albert Sans"/>
              </a:rPr>
              <a:t>Nuestro cliente:</a:t>
            </a:r>
            <a:endParaRPr sz="2000" b="1" dirty="0">
              <a:solidFill>
                <a:schemeClr val="dk1"/>
              </a:solidFill>
              <a:latin typeface="Poppins" panose="00000500000000000000" pitchFamily="2" charset="0"/>
              <a:ea typeface="Albert Sans"/>
              <a:cs typeface="Poppins" panose="00000500000000000000" pitchFamily="2" charset="0"/>
              <a:sym typeface="Albert Sans"/>
            </a:endParaRPr>
          </a:p>
        </p:txBody>
      </p:sp>
      <p:sp>
        <p:nvSpPr>
          <p:cNvPr id="270" name="Google Shape;270;p35">
            <a:extLst>
              <a:ext uri="{FF2B5EF4-FFF2-40B4-BE49-F238E27FC236}">
                <a16:creationId xmlns:a16="http://schemas.microsoft.com/office/drawing/2014/main" id="{029C2DD9-7C55-CEA6-68EF-7B98DBA3D1C9}"/>
              </a:ext>
            </a:extLst>
          </p:cNvPr>
          <p:cNvSpPr txBox="1"/>
          <p:nvPr/>
        </p:nvSpPr>
        <p:spPr>
          <a:xfrm>
            <a:off x="720007" y="4133675"/>
            <a:ext cx="264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 mas información:</a:t>
            </a:r>
            <a:br>
              <a:rPr lang="en" sz="10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s-UY" sz="10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https://www.uvc.com.uy/</a:t>
            </a:r>
            <a:endParaRPr sz="1000" b="1" u="sng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" name="Google Shape;311;p38">
            <a:extLst>
              <a:ext uri="{FF2B5EF4-FFF2-40B4-BE49-F238E27FC236}">
                <a16:creationId xmlns:a16="http://schemas.microsoft.com/office/drawing/2014/main" id="{3D97317E-55A7-1660-D3C2-617B3C40F67D}"/>
              </a:ext>
            </a:extLst>
          </p:cNvPr>
          <p:cNvSpPr txBox="1">
            <a:spLocks/>
          </p:cNvSpPr>
          <p:nvPr/>
        </p:nvSpPr>
        <p:spPr>
          <a:xfrm>
            <a:off x="1091842" y="1636648"/>
            <a:ext cx="6960316" cy="2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lbert Sans" pitchFamily="2" charset="0"/>
              </a:rPr>
              <a:t>Fundada</a:t>
            </a:r>
            <a:r>
              <a:rPr lang="en-US" b="1" dirty="0">
                <a:latin typeface="Albert Sans" pitchFamily="2" charset="0"/>
              </a:rPr>
              <a:t> </a:t>
            </a:r>
            <a:r>
              <a:rPr lang="en-US" b="1" dirty="0" err="1">
                <a:latin typeface="Albert Sans" pitchFamily="2" charset="0"/>
              </a:rPr>
              <a:t>en</a:t>
            </a:r>
            <a:r>
              <a:rPr lang="en-US" b="1" dirty="0">
                <a:latin typeface="Albert Sans" pitchFamily="2" charset="0"/>
              </a:rPr>
              <a:t> 1892 </a:t>
            </a:r>
            <a:r>
              <a:rPr lang="en-US" dirty="0" err="1">
                <a:latin typeface="Albert Sans" pitchFamily="2" charset="0"/>
              </a:rPr>
              <a:t>por</a:t>
            </a:r>
            <a:r>
              <a:rPr lang="en-US" dirty="0">
                <a:latin typeface="Albert Sans" pitchFamily="2" charset="0"/>
              </a:rPr>
              <a:t> un </a:t>
            </a:r>
            <a:r>
              <a:rPr lang="en-US" dirty="0" err="1">
                <a:latin typeface="Albert Sans" pitchFamily="2" charset="0"/>
              </a:rPr>
              <a:t>grupo</a:t>
            </a:r>
            <a:r>
              <a:rPr lang="en-US" dirty="0">
                <a:latin typeface="Albert Sans" pitchFamily="2" charset="0"/>
              </a:rPr>
              <a:t> de </a:t>
            </a:r>
            <a:r>
              <a:rPr lang="en-US" dirty="0" err="1">
                <a:latin typeface="Albert Sans" pitchFamily="2" charset="0"/>
              </a:rPr>
              <a:t>carniceros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preocupados</a:t>
            </a:r>
            <a:r>
              <a:rPr lang="en-US" dirty="0">
                <a:latin typeface="Albert Sans" pitchFamily="2" charset="0"/>
              </a:rPr>
              <a:t> ante la grave </a:t>
            </a:r>
            <a:r>
              <a:rPr lang="en-US" dirty="0" err="1">
                <a:latin typeface="Albert Sans" pitchFamily="2" charset="0"/>
              </a:rPr>
              <a:t>situación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comercial</a:t>
            </a:r>
            <a:r>
              <a:rPr lang="en-US" dirty="0">
                <a:latin typeface="Albert Sans" pitchFamily="2" charset="0"/>
              </a:rPr>
              <a:t> que </a:t>
            </a:r>
            <a:r>
              <a:rPr lang="en-US" dirty="0" err="1">
                <a:latin typeface="Albert Sans" pitchFamily="2" charset="0"/>
              </a:rPr>
              <a:t>atravesaba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el</a:t>
            </a:r>
            <a:r>
              <a:rPr lang="en-US" dirty="0">
                <a:latin typeface="Albert Sans" pitchFamily="2" charset="0"/>
              </a:rPr>
              <a:t>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lbert Sans" pitchFamily="2" charset="0"/>
              </a:rPr>
              <a:t>La Unión de </a:t>
            </a:r>
            <a:r>
              <a:rPr lang="en-US" dirty="0" err="1">
                <a:latin typeface="Albert Sans" pitchFamily="2" charset="0"/>
              </a:rPr>
              <a:t>Vendedores</a:t>
            </a:r>
            <a:r>
              <a:rPr lang="en-US" dirty="0">
                <a:latin typeface="Albert Sans" pitchFamily="2" charset="0"/>
              </a:rPr>
              <a:t> de Carne (UVC) es </a:t>
            </a:r>
            <a:r>
              <a:rPr lang="en-US" dirty="0" err="1">
                <a:latin typeface="Albert Sans" pitchFamily="2" charset="0"/>
              </a:rPr>
              <a:t>una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b="1" dirty="0" err="1">
                <a:latin typeface="Albert Sans" pitchFamily="2" charset="0"/>
              </a:rPr>
              <a:t>entidad</a:t>
            </a:r>
            <a:r>
              <a:rPr lang="en-US" b="1" dirty="0">
                <a:latin typeface="Albert Sans" pitchFamily="2" charset="0"/>
              </a:rPr>
              <a:t> gremial </a:t>
            </a:r>
            <a:r>
              <a:rPr lang="en-US" dirty="0">
                <a:latin typeface="Albert Sans" pitchFamily="2" charset="0"/>
              </a:rPr>
              <a:t>que </a:t>
            </a:r>
            <a:r>
              <a:rPr lang="en-US" dirty="0" err="1">
                <a:latin typeface="Albert Sans" pitchFamily="2" charset="0"/>
              </a:rPr>
              <a:t>incluye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b="1" dirty="0">
                <a:latin typeface="Albert Sans" pitchFamily="2" charset="0"/>
              </a:rPr>
              <a:t>la </a:t>
            </a:r>
            <a:r>
              <a:rPr lang="en-US" b="1" dirty="0" err="1">
                <a:latin typeface="Albert Sans" pitchFamily="2" charset="0"/>
              </a:rPr>
              <a:t>mayoria</a:t>
            </a:r>
            <a:r>
              <a:rPr lang="en-US" b="1" dirty="0">
                <a:latin typeface="Albert Sans" pitchFamily="2" charset="0"/>
              </a:rPr>
              <a:t> de </a:t>
            </a:r>
            <a:r>
              <a:rPr lang="en-US" b="1" dirty="0" err="1">
                <a:latin typeface="Albert Sans" pitchFamily="2" charset="0"/>
              </a:rPr>
              <a:t>los</a:t>
            </a:r>
            <a:r>
              <a:rPr lang="en-US" b="1" dirty="0">
                <a:latin typeface="Albert Sans" pitchFamily="2" charset="0"/>
              </a:rPr>
              <a:t> </a:t>
            </a:r>
            <a:r>
              <a:rPr lang="en-US" b="1" dirty="0" err="1">
                <a:latin typeface="Albert Sans" pitchFamily="2" charset="0"/>
              </a:rPr>
              <a:t>comercios</a:t>
            </a:r>
            <a:r>
              <a:rPr lang="en-US" b="1" dirty="0">
                <a:latin typeface="Albert Sans" pitchFamily="2" charset="0"/>
              </a:rPr>
              <a:t> de </a:t>
            </a:r>
            <a:r>
              <a:rPr lang="en-US" b="1" dirty="0" err="1">
                <a:latin typeface="Albert Sans" pitchFamily="2" charset="0"/>
              </a:rPr>
              <a:t>carnicerias</a:t>
            </a:r>
            <a:r>
              <a:rPr lang="en-US" b="1" dirty="0">
                <a:latin typeface="Albert Sans" pitchFamily="2" charset="0"/>
              </a:rPr>
              <a:t> del </a:t>
            </a:r>
            <a:r>
              <a:rPr lang="en-US" b="1" dirty="0" err="1">
                <a:latin typeface="Albert Sans" pitchFamily="2" charset="0"/>
              </a:rPr>
              <a:t>pais</a:t>
            </a:r>
            <a:r>
              <a:rPr lang="en-US" dirty="0">
                <a:latin typeface="Albert Sans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lbert Sans" pitchFamily="2" charset="0"/>
              </a:rPr>
              <a:t>Su principal </a:t>
            </a:r>
            <a:r>
              <a:rPr lang="en-US" dirty="0" err="1">
                <a:latin typeface="Albert Sans" pitchFamily="2" charset="0"/>
              </a:rPr>
              <a:t>objetivo</a:t>
            </a:r>
            <a:r>
              <a:rPr lang="en-US" dirty="0">
                <a:latin typeface="Albert Sans" pitchFamily="2" charset="0"/>
              </a:rPr>
              <a:t> es </a:t>
            </a:r>
            <a:r>
              <a:rPr lang="en-US" b="1" dirty="0" err="1">
                <a:latin typeface="Albert Sans" pitchFamily="2" charset="0"/>
              </a:rPr>
              <a:t>fortalecer</a:t>
            </a:r>
            <a:r>
              <a:rPr lang="en-US" b="1" dirty="0">
                <a:latin typeface="Albert Sans" pitchFamily="2" charset="0"/>
              </a:rPr>
              <a:t> </a:t>
            </a:r>
            <a:r>
              <a:rPr lang="en-US" b="1" dirty="0" err="1">
                <a:latin typeface="Albert Sans" pitchFamily="2" charset="0"/>
              </a:rPr>
              <a:t>el</a:t>
            </a:r>
            <a:r>
              <a:rPr lang="en-US" b="1" dirty="0">
                <a:latin typeface="Albert Sans" pitchFamily="2" charset="0"/>
              </a:rPr>
              <a:t> gremio </a:t>
            </a:r>
            <a:r>
              <a:rPr lang="en-US" b="1" dirty="0" err="1">
                <a:latin typeface="Albert Sans" pitchFamily="2" charset="0"/>
              </a:rPr>
              <a:t>carnicero</a:t>
            </a:r>
            <a:r>
              <a:rPr lang="en-US" dirty="0">
                <a:latin typeface="Albert Sans" pitchFamily="2" charset="0"/>
              </a:rPr>
              <a:t>, </a:t>
            </a:r>
            <a:r>
              <a:rPr lang="en-US" dirty="0" err="1">
                <a:latin typeface="Albert Sans" pitchFamily="2" charset="0"/>
              </a:rPr>
              <a:t>defendiendo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los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intereses</a:t>
            </a:r>
            <a:r>
              <a:rPr lang="en-US" dirty="0">
                <a:latin typeface="Albert Sans" pitchFamily="2" charset="0"/>
              </a:rPr>
              <a:t> de sus </a:t>
            </a:r>
            <a:r>
              <a:rPr lang="en-US" dirty="0" err="1">
                <a:latin typeface="Albert Sans" pitchFamily="2" charset="0"/>
              </a:rPr>
              <a:t>afiliados</a:t>
            </a:r>
            <a:r>
              <a:rPr lang="en-US" dirty="0">
                <a:latin typeface="Albert Sans" pitchFamily="2" charset="0"/>
              </a:rPr>
              <a:t> ante </a:t>
            </a:r>
            <a:r>
              <a:rPr lang="en-US" dirty="0" err="1">
                <a:latin typeface="Albert Sans" pitchFamily="2" charset="0"/>
              </a:rPr>
              <a:t>organismos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publicos</a:t>
            </a:r>
            <a:r>
              <a:rPr lang="en-US" dirty="0">
                <a:latin typeface="Albert Sans" pitchFamily="2" charset="0"/>
              </a:rPr>
              <a:t> y </a:t>
            </a:r>
            <a:r>
              <a:rPr lang="en-US" dirty="0" err="1">
                <a:latin typeface="Albert Sans" pitchFamily="2" charset="0"/>
              </a:rPr>
              <a:t>otras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instituciones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privadas</a:t>
            </a:r>
            <a:r>
              <a:rPr lang="en-US" dirty="0">
                <a:latin typeface="Albert Sans" pitchFamily="2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lbert Sans" pitchFamily="2" charset="0"/>
              </a:rPr>
              <a:t>La UVC </a:t>
            </a:r>
            <a:r>
              <a:rPr lang="en-US" dirty="0" err="1">
                <a:latin typeface="Albert Sans" pitchFamily="2" charset="0"/>
              </a:rPr>
              <a:t>ofrece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amplios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beneficios</a:t>
            </a:r>
            <a:r>
              <a:rPr lang="en-US" dirty="0">
                <a:latin typeface="Albert Sans" pitchFamily="2" charset="0"/>
              </a:rPr>
              <a:t> para sus </a:t>
            </a:r>
            <a:r>
              <a:rPr lang="en-US" dirty="0" err="1">
                <a:latin typeface="Albert Sans" pitchFamily="2" charset="0"/>
              </a:rPr>
              <a:t>afiliados</a:t>
            </a:r>
            <a:r>
              <a:rPr lang="en-US" dirty="0">
                <a:latin typeface="Albert Sans" pitchFamily="2" charset="0"/>
              </a:rPr>
              <a:t>, </a:t>
            </a:r>
            <a:r>
              <a:rPr lang="en-US" dirty="0" err="1">
                <a:latin typeface="Albert Sans" pitchFamily="2" charset="0"/>
              </a:rPr>
              <a:t>incluyendo</a:t>
            </a:r>
            <a:r>
              <a:rPr lang="en-US" dirty="0">
                <a:latin typeface="Albert Sans" pitchFamily="2" charset="0"/>
              </a:rPr>
              <a:t> la </a:t>
            </a:r>
            <a:r>
              <a:rPr lang="en-US" dirty="0" err="1">
                <a:latin typeface="Albert Sans" pitchFamily="2" charset="0"/>
              </a:rPr>
              <a:t>posibilidad</a:t>
            </a:r>
            <a:r>
              <a:rPr lang="en-US" dirty="0">
                <a:latin typeface="Albert Sans" pitchFamily="2" charset="0"/>
              </a:rPr>
              <a:t> de </a:t>
            </a:r>
            <a:r>
              <a:rPr lang="en-US" dirty="0" err="1">
                <a:latin typeface="Albert Sans" pitchFamily="2" charset="0"/>
              </a:rPr>
              <a:t>asesorias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legales</a:t>
            </a:r>
            <a:r>
              <a:rPr lang="en-US" dirty="0">
                <a:latin typeface="Albert Sans" pitchFamily="2" charset="0"/>
              </a:rPr>
              <a:t>, </a:t>
            </a:r>
            <a:r>
              <a:rPr lang="en-US" dirty="0" err="1">
                <a:latin typeface="Albert Sans" pitchFamily="2" charset="0"/>
              </a:rPr>
              <a:t>convenios</a:t>
            </a:r>
            <a:r>
              <a:rPr lang="en-US" dirty="0">
                <a:latin typeface="Albert Sans" pitchFamily="2" charset="0"/>
              </a:rPr>
              <a:t> y </a:t>
            </a:r>
            <a:r>
              <a:rPr lang="en-US" dirty="0" err="1">
                <a:latin typeface="Albert Sans" pitchFamily="2" charset="0"/>
              </a:rPr>
              <a:t>consultorias</a:t>
            </a:r>
            <a:r>
              <a:rPr lang="en-US" dirty="0">
                <a:latin typeface="Albert Sans" pitchFamily="2" charset="0"/>
              </a:rPr>
              <a:t> </a:t>
            </a:r>
            <a:r>
              <a:rPr lang="en-US" dirty="0" err="1">
                <a:latin typeface="Albert Sans" pitchFamily="2" charset="0"/>
              </a:rPr>
              <a:t>comerciales</a:t>
            </a:r>
            <a:r>
              <a:rPr lang="en-US" dirty="0">
                <a:latin typeface="Albert Sans" pitchFamily="2" charset="0"/>
              </a:rPr>
              <a:t>.</a:t>
            </a:r>
          </a:p>
          <a:p>
            <a:endParaRPr lang="en-US" b="1" dirty="0"/>
          </a:p>
        </p:txBody>
      </p:sp>
      <p:pic>
        <p:nvPicPr>
          <p:cNvPr id="1026" name="Picture 2" descr="Unión de Vendedores de Carne">
            <a:extLst>
              <a:ext uri="{FF2B5EF4-FFF2-40B4-BE49-F238E27FC236}">
                <a16:creationId xmlns:a16="http://schemas.microsoft.com/office/drawing/2014/main" id="{F8654632-0436-27DD-054E-47EBDB40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38" y="3515024"/>
            <a:ext cx="1014750" cy="11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79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BB834C30-DD67-E926-9F94-A8804C45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>
            <a:extLst>
              <a:ext uri="{FF2B5EF4-FFF2-40B4-BE49-F238E27FC236}">
                <a16:creationId xmlns:a16="http://schemas.microsoft.com/office/drawing/2014/main" id="{91FA3CB5-72E0-78C7-80D6-A4A44DC38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INTRODUCCIÓN AL PROYECTO:</a:t>
            </a:r>
            <a:endParaRPr dirty="0"/>
          </a:p>
        </p:txBody>
      </p:sp>
      <p:sp>
        <p:nvSpPr>
          <p:cNvPr id="269" name="Google Shape;269;p35">
            <a:extLst>
              <a:ext uri="{FF2B5EF4-FFF2-40B4-BE49-F238E27FC236}">
                <a16:creationId xmlns:a16="http://schemas.microsoft.com/office/drawing/2014/main" id="{03A85B79-040E-1069-BB8C-299EB549848C}"/>
              </a:ext>
            </a:extLst>
          </p:cNvPr>
          <p:cNvSpPr txBox="1"/>
          <p:nvPr/>
        </p:nvSpPr>
        <p:spPr>
          <a:xfrm>
            <a:off x="720000" y="11313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 panose="00000500000000000000" pitchFamily="2" charset="0"/>
                <a:ea typeface="Albert Sans"/>
                <a:cs typeface="Poppins" panose="00000500000000000000" pitchFamily="2" charset="0"/>
                <a:sym typeface="Albert Sans"/>
              </a:rPr>
              <a:t>Detectamos problemáticas :</a:t>
            </a:r>
            <a:endParaRPr sz="2000" b="1" dirty="0">
              <a:solidFill>
                <a:schemeClr val="dk1"/>
              </a:solidFill>
              <a:latin typeface="Poppins" panose="00000500000000000000" pitchFamily="2" charset="0"/>
              <a:ea typeface="Albert Sans"/>
              <a:cs typeface="Poppins" panose="00000500000000000000" pitchFamily="2" charset="0"/>
              <a:sym typeface="Albert Sans"/>
            </a:endParaRPr>
          </a:p>
        </p:txBody>
      </p:sp>
      <p:sp>
        <p:nvSpPr>
          <p:cNvPr id="4" name="Google Shape;311;p38">
            <a:extLst>
              <a:ext uri="{FF2B5EF4-FFF2-40B4-BE49-F238E27FC236}">
                <a16:creationId xmlns:a16="http://schemas.microsoft.com/office/drawing/2014/main" id="{FA78683C-4072-E131-6C27-816EA5755561}"/>
              </a:ext>
            </a:extLst>
          </p:cNvPr>
          <p:cNvSpPr txBox="1">
            <a:spLocks/>
          </p:cNvSpPr>
          <p:nvPr/>
        </p:nvSpPr>
        <p:spPr>
          <a:xfrm>
            <a:off x="1091842" y="1636647"/>
            <a:ext cx="6960316" cy="2897253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Falta de </a:t>
            </a:r>
            <a:r>
              <a:rPr lang="en-US" sz="1000" b="1" dirty="0" err="1"/>
              <a:t>una</a:t>
            </a:r>
            <a:r>
              <a:rPr lang="en-US" sz="1000" b="1" dirty="0"/>
              <a:t> </a:t>
            </a:r>
            <a:r>
              <a:rPr lang="en-US" sz="1000" b="1" dirty="0" err="1"/>
              <a:t>presencia</a:t>
            </a:r>
            <a:r>
              <a:rPr lang="en-US" sz="1000" b="1" dirty="0"/>
              <a:t> digital </a:t>
            </a:r>
            <a:r>
              <a:rPr lang="en-US" sz="1000" b="1" dirty="0" err="1"/>
              <a:t>sólida</a:t>
            </a:r>
            <a:r>
              <a:rPr lang="en-US" sz="1000" b="1" dirty="0"/>
              <a:t>, </a:t>
            </a:r>
            <a:r>
              <a:rPr lang="en-US" sz="1000" dirty="0"/>
              <a:t>clave para la </a:t>
            </a:r>
            <a:r>
              <a:rPr lang="en-US" sz="1000" dirty="0" err="1"/>
              <a:t>captación</a:t>
            </a:r>
            <a:r>
              <a:rPr lang="en-US" sz="1000" dirty="0"/>
              <a:t> de </a:t>
            </a:r>
            <a:r>
              <a:rPr lang="en-US" sz="1000" dirty="0" err="1"/>
              <a:t>clientes</a:t>
            </a:r>
            <a:r>
              <a:rPr lang="en-US" sz="1000" dirty="0"/>
              <a:t> </a:t>
            </a:r>
            <a:r>
              <a:rPr lang="en-US" sz="1000" dirty="0" err="1"/>
              <a:t>nuevos</a:t>
            </a:r>
            <a:r>
              <a:rPr lang="en-US" sz="1000" dirty="0"/>
              <a:t> (</a:t>
            </a:r>
            <a:r>
              <a:rPr lang="en-US" sz="1000" dirty="0" err="1"/>
              <a:t>generaciones</a:t>
            </a:r>
            <a:r>
              <a:rPr lang="en-US" sz="1000" dirty="0"/>
              <a:t> Jovenes) </a:t>
            </a:r>
            <a:r>
              <a:rPr lang="en-US" sz="1000" dirty="0" err="1"/>
              <a:t>acostumbrados</a:t>
            </a:r>
            <a:r>
              <a:rPr lang="en-US" sz="1000" dirty="0"/>
              <a:t> a </a:t>
            </a:r>
            <a:r>
              <a:rPr lang="en-US" sz="1000" dirty="0" err="1"/>
              <a:t>realizar</a:t>
            </a:r>
            <a:r>
              <a:rPr lang="en-US" sz="1000" dirty="0"/>
              <a:t> </a:t>
            </a:r>
            <a:r>
              <a:rPr lang="en-US" sz="1000" dirty="0" err="1"/>
              <a:t>compras</a:t>
            </a:r>
            <a:r>
              <a:rPr lang="en-US" sz="1000" dirty="0"/>
              <a:t> </a:t>
            </a:r>
            <a:r>
              <a:rPr lang="en-US" sz="1000" dirty="0" err="1"/>
              <a:t>en</a:t>
            </a:r>
            <a:r>
              <a:rPr lang="en-US" sz="1000" dirty="0"/>
              <a:t> </a:t>
            </a:r>
            <a:r>
              <a:rPr lang="en-US" sz="1000" dirty="0" err="1"/>
              <a:t>línea</a:t>
            </a:r>
            <a:r>
              <a:rPr lang="en-US" sz="1000" dirty="0"/>
              <a:t>. </a:t>
            </a:r>
          </a:p>
          <a:p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/>
              <a:t>Competencia</a:t>
            </a:r>
            <a:r>
              <a:rPr lang="en-US" sz="1000" b="1" dirty="0"/>
              <a:t> con ‘</a:t>
            </a:r>
            <a:r>
              <a:rPr lang="en-US" sz="1000" b="1" dirty="0" err="1"/>
              <a:t>grandes</a:t>
            </a:r>
            <a:r>
              <a:rPr lang="en-US" sz="1000" b="1" dirty="0"/>
              <a:t> </a:t>
            </a:r>
            <a:r>
              <a:rPr lang="en-US" sz="1000" b="1" dirty="0" err="1"/>
              <a:t>superficies</a:t>
            </a:r>
            <a:r>
              <a:rPr lang="en-US" sz="1000" dirty="0" err="1"/>
              <a:t>’,que</a:t>
            </a:r>
            <a:r>
              <a:rPr lang="en-US" sz="1000" dirty="0"/>
              <a:t> </a:t>
            </a:r>
            <a:r>
              <a:rPr lang="en-US" sz="1000" dirty="0" err="1"/>
              <a:t>cuentan</a:t>
            </a:r>
            <a:r>
              <a:rPr lang="en-US" sz="1000" dirty="0"/>
              <a:t> con mayor </a:t>
            </a:r>
            <a:r>
              <a:rPr lang="en-US" sz="1000" dirty="0" err="1"/>
              <a:t>infraestructura</a:t>
            </a:r>
            <a:r>
              <a:rPr lang="en-US" sz="1000" dirty="0"/>
              <a:t> y </a:t>
            </a:r>
            <a:r>
              <a:rPr lang="en-US" sz="1000" dirty="0" err="1"/>
              <a:t>esto</a:t>
            </a:r>
            <a:r>
              <a:rPr lang="en-US" sz="1000" dirty="0"/>
              <a:t> se traduce </a:t>
            </a:r>
            <a:r>
              <a:rPr lang="en-US" sz="1000" dirty="0" err="1"/>
              <a:t>en</a:t>
            </a:r>
            <a:r>
              <a:rPr lang="en-US" sz="10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/>
              <a:t>Procesos</a:t>
            </a:r>
            <a:r>
              <a:rPr lang="en-US" sz="1000" b="1" dirty="0"/>
              <a:t> de </a:t>
            </a:r>
            <a:r>
              <a:rPr lang="en-US" sz="1000" b="1" dirty="0" err="1"/>
              <a:t>pago</a:t>
            </a:r>
            <a:r>
              <a:rPr lang="en-US" sz="1000" b="1" dirty="0"/>
              <a:t> </a:t>
            </a:r>
            <a:r>
              <a:rPr lang="en-US" sz="1000" dirty="0"/>
              <a:t>y gestion de </a:t>
            </a:r>
            <a:r>
              <a:rPr lang="en-US" sz="1000" dirty="0" err="1"/>
              <a:t>pedidos</a:t>
            </a:r>
            <a:r>
              <a:rPr lang="en-US" sz="1000" b="1" dirty="0"/>
              <a:t> </a:t>
            </a:r>
            <a:r>
              <a:rPr lang="en-US" sz="1000" b="1" dirty="0" err="1"/>
              <a:t>exclusivamente</a:t>
            </a:r>
            <a:r>
              <a:rPr lang="en-US" sz="1000" b="1" dirty="0"/>
              <a:t> manual </a:t>
            </a:r>
            <a:r>
              <a:rPr lang="en-US" sz="1000" dirty="0" err="1"/>
              <a:t>en</a:t>
            </a:r>
            <a:r>
              <a:rPr lang="en-US" sz="1000" dirty="0"/>
              <a:t> la </a:t>
            </a:r>
            <a:r>
              <a:rPr lang="en-US" sz="1000" dirty="0" err="1"/>
              <a:t>mayoria</a:t>
            </a:r>
            <a:r>
              <a:rPr lang="en-US" sz="1000" dirty="0"/>
              <a:t> de </a:t>
            </a:r>
            <a:r>
              <a:rPr lang="en-US" sz="1000" dirty="0" err="1"/>
              <a:t>los</a:t>
            </a:r>
            <a:r>
              <a:rPr lang="en-US" sz="1000" dirty="0"/>
              <a:t> </a:t>
            </a:r>
            <a:r>
              <a:rPr lang="en-US" sz="1000" dirty="0" err="1"/>
              <a:t>afiliados</a:t>
            </a:r>
            <a:r>
              <a:rPr lang="en-US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endParaRPr lang="en-US" sz="1000" dirty="0"/>
          </a:p>
          <a:p>
            <a:pPr lvl="5" algn="ctr"/>
            <a:r>
              <a:rPr lang="en-US" sz="1000" b="1" dirty="0">
                <a:latin typeface="Albert Sans" pitchFamily="2" charset="0"/>
              </a:rPr>
              <a:t>PROGRESIVA EXTINCIÓN DE LOS PEQUEÑOS NEGOCIOS FAMILIARES  !!!</a:t>
            </a:r>
            <a:r>
              <a:rPr lang="en-US" sz="1000" dirty="0"/>
              <a:t>		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128B3F-A856-E07F-DDD7-594744F581A0}"/>
              </a:ext>
            </a:extLst>
          </p:cNvPr>
          <p:cNvSpPr txBox="1"/>
          <p:nvPr/>
        </p:nvSpPr>
        <p:spPr>
          <a:xfrm>
            <a:off x="2183130" y="2459674"/>
            <a:ext cx="477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5" indent="-171450">
              <a:buFont typeface="Courier New" panose="02070309020205020404" pitchFamily="49" charset="0"/>
              <a:buChar char="o"/>
            </a:pPr>
            <a:r>
              <a:rPr lang="en-US" sz="1000" dirty="0"/>
              <a:t>Una </a:t>
            </a:r>
            <a:r>
              <a:rPr lang="en-US" sz="1000" dirty="0" err="1"/>
              <a:t>amplia</a:t>
            </a:r>
            <a:r>
              <a:rPr lang="en-US" sz="1000" dirty="0"/>
              <a:t> </a:t>
            </a:r>
            <a:r>
              <a:rPr lang="en-US" sz="1000" dirty="0" err="1"/>
              <a:t>variedad</a:t>
            </a:r>
            <a:r>
              <a:rPr lang="en-US" sz="1000" dirty="0"/>
              <a:t> de </a:t>
            </a:r>
            <a:r>
              <a:rPr lang="en-US" sz="1000" dirty="0" err="1"/>
              <a:t>productos</a:t>
            </a:r>
            <a:r>
              <a:rPr lang="en-US" sz="1000" dirty="0"/>
              <a:t> (</a:t>
            </a:r>
            <a:r>
              <a:rPr lang="en-US" sz="1000" dirty="0" err="1"/>
              <a:t>carnicerias</a:t>
            </a:r>
            <a:r>
              <a:rPr lang="en-US" sz="1000" dirty="0"/>
              <a:t> </a:t>
            </a:r>
            <a:r>
              <a:rPr lang="en-US" sz="1000" dirty="0" err="1"/>
              <a:t>propias</a:t>
            </a:r>
            <a:r>
              <a:rPr lang="en-US" sz="1000" dirty="0"/>
              <a:t>).</a:t>
            </a:r>
          </a:p>
          <a:p>
            <a:pPr marL="171450" lvl="5" indent="-171450">
              <a:buFont typeface="Courier New" panose="02070309020205020404" pitchFamily="49" charset="0"/>
              <a:buChar char="o"/>
            </a:pPr>
            <a:r>
              <a:rPr lang="en-US" sz="1000" dirty="0" err="1"/>
              <a:t>Servicios</a:t>
            </a:r>
            <a:r>
              <a:rPr lang="en-US" sz="1000" dirty="0"/>
              <a:t> de </a:t>
            </a:r>
            <a:r>
              <a:rPr lang="en-US" sz="1000" dirty="0" err="1"/>
              <a:t>entrega</a:t>
            </a:r>
            <a:r>
              <a:rPr lang="en-US" sz="1000" dirty="0"/>
              <a:t> a </a:t>
            </a:r>
            <a:r>
              <a:rPr lang="en-US" sz="1000" dirty="0" err="1"/>
              <a:t>domicilio</a:t>
            </a:r>
            <a:r>
              <a:rPr lang="en-US" sz="1000" dirty="0"/>
              <a:t> – pickup.</a:t>
            </a:r>
          </a:p>
          <a:p>
            <a:pPr marL="171450" lvl="5" indent="-171450">
              <a:buFont typeface="Courier New" panose="02070309020205020404" pitchFamily="49" charset="0"/>
              <a:buChar char="o"/>
            </a:pPr>
            <a:r>
              <a:rPr lang="en-US" sz="1000" dirty="0" err="1"/>
              <a:t>Promociones</a:t>
            </a:r>
            <a:r>
              <a:rPr lang="en-US" sz="1000" dirty="0"/>
              <a:t> mas </a:t>
            </a:r>
            <a:r>
              <a:rPr lang="en-US" sz="1000" dirty="0" err="1"/>
              <a:t>agresivas</a:t>
            </a:r>
            <a:r>
              <a:rPr lang="en-US" sz="1000" dirty="0"/>
              <a:t>.</a:t>
            </a:r>
          </a:p>
          <a:p>
            <a:pPr marL="171450" lvl="5" indent="-171450">
              <a:buFont typeface="Courier New" panose="02070309020205020404" pitchFamily="49" charset="0"/>
              <a:buChar char="o"/>
            </a:pPr>
            <a:r>
              <a:rPr lang="en-US" sz="1000" dirty="0" err="1"/>
              <a:t>Plataformas</a:t>
            </a:r>
            <a:r>
              <a:rPr lang="en-US" sz="1000" dirty="0"/>
              <a:t> de </a:t>
            </a:r>
            <a:r>
              <a:rPr lang="en-US" sz="1000" dirty="0" err="1"/>
              <a:t>compra</a:t>
            </a:r>
            <a:r>
              <a:rPr lang="en-US" sz="1000" dirty="0"/>
              <a:t> </a:t>
            </a:r>
            <a:r>
              <a:rPr lang="en-US" sz="1000" dirty="0" err="1"/>
              <a:t>en</a:t>
            </a:r>
            <a:r>
              <a:rPr lang="en-US" sz="1000" dirty="0"/>
              <a:t> </a:t>
            </a:r>
            <a:r>
              <a:rPr lang="en-US" sz="1000" dirty="0" err="1"/>
              <a:t>linea</a:t>
            </a:r>
            <a:r>
              <a:rPr lang="en-US" sz="1000" dirty="0"/>
              <a:t>.</a:t>
            </a:r>
          </a:p>
        </p:txBody>
      </p:sp>
      <p:pic>
        <p:nvPicPr>
          <p:cNvPr id="5" name="Imagen 4" descr="Casa en frente de un edificio">
            <a:extLst>
              <a:ext uri="{FF2B5EF4-FFF2-40B4-BE49-F238E27FC236}">
                <a16:creationId xmlns:a16="http://schemas.microsoft.com/office/drawing/2014/main" id="{75FC7964-D62D-4C8B-55A5-87F324F5C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585" y="2258678"/>
            <a:ext cx="1837149" cy="1236774"/>
          </a:xfrm>
          <a:prstGeom prst="rect">
            <a:avLst/>
          </a:prstGeom>
        </p:spPr>
      </p:pic>
      <p:pic>
        <p:nvPicPr>
          <p:cNvPr id="7" name="Imagen 6" descr="Una persona en frente de una tienda">
            <a:extLst>
              <a:ext uri="{FF2B5EF4-FFF2-40B4-BE49-F238E27FC236}">
                <a16:creationId xmlns:a16="http://schemas.microsoft.com/office/drawing/2014/main" id="{DA86D1A5-E077-D41A-598D-666D065E8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295" y="2258678"/>
            <a:ext cx="1817439" cy="1211626"/>
          </a:xfrm>
          <a:prstGeom prst="rect">
            <a:avLst/>
          </a:prstGeom>
        </p:spPr>
      </p:pic>
      <p:sp>
        <p:nvSpPr>
          <p:cNvPr id="1052" name="Flecha: hacia abajo 1051">
            <a:extLst>
              <a:ext uri="{FF2B5EF4-FFF2-40B4-BE49-F238E27FC236}">
                <a16:creationId xmlns:a16="http://schemas.microsoft.com/office/drawing/2014/main" id="{4FB9A2EB-D59E-BA40-7C94-A1B1141EDCC9}"/>
              </a:ext>
            </a:extLst>
          </p:cNvPr>
          <p:cNvSpPr/>
          <p:nvPr/>
        </p:nvSpPr>
        <p:spPr>
          <a:xfrm>
            <a:off x="3950246" y="3612772"/>
            <a:ext cx="266700" cy="2689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pic>
        <p:nvPicPr>
          <p:cNvPr id="9" name="Imagen 8" descr="Escala de tiempo&#10;&#10;Descripción generada automáticamente">
            <a:extLst>
              <a:ext uri="{FF2B5EF4-FFF2-40B4-BE49-F238E27FC236}">
                <a16:creationId xmlns:a16="http://schemas.microsoft.com/office/drawing/2014/main" id="{FDB54929-BB94-FD3D-1F80-6BE8561F4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965" y="2066096"/>
            <a:ext cx="1495041" cy="1495041"/>
          </a:xfrm>
          <a:prstGeom prst="rect">
            <a:avLst/>
          </a:prstGeom>
        </p:spPr>
      </p:pic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2450BDC1-881A-72E0-F59E-81782DBDA6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" t="-1" r="43" b="4810"/>
          <a:stretch/>
        </p:blipFill>
        <p:spPr>
          <a:xfrm>
            <a:off x="7278849" y="2066096"/>
            <a:ext cx="1570619" cy="1495042"/>
          </a:xfrm>
          <a:prstGeom prst="rect">
            <a:avLst/>
          </a:prstGeom>
        </p:spPr>
      </p:pic>
      <p:pic>
        <p:nvPicPr>
          <p:cNvPr id="1050" name="Imagen 1049" descr="Interfaz de usuario gráfica, Sitio web">
            <a:extLst>
              <a:ext uri="{FF2B5EF4-FFF2-40B4-BE49-F238E27FC236}">
                <a16:creationId xmlns:a16="http://schemas.microsoft.com/office/drawing/2014/main" id="{96E1A9AD-DB33-5EBF-0077-2EDB7F69B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226" y="2348357"/>
            <a:ext cx="2021864" cy="118763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3A15D44-0818-61F5-3F68-F1B23423A31D}"/>
              </a:ext>
            </a:extLst>
          </p:cNvPr>
          <p:cNvSpPr txBox="1"/>
          <p:nvPr/>
        </p:nvSpPr>
        <p:spPr>
          <a:xfrm>
            <a:off x="1152169" y="4533900"/>
            <a:ext cx="6960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>
                <a:latin typeface="Albert Sans" pitchFamily="2" charset="0"/>
              </a:rPr>
              <a:t>En este contexto es que se decide hacer una </a:t>
            </a:r>
            <a:r>
              <a:rPr lang="es-UY" sz="1000" b="1" dirty="0">
                <a:latin typeface="Albert Sans" pitchFamily="2" charset="0"/>
              </a:rPr>
              <a:t>plataforma e-</a:t>
            </a:r>
            <a:r>
              <a:rPr lang="es-UY" sz="1000" b="1" dirty="0" err="1">
                <a:latin typeface="Albert Sans" pitchFamily="2" charset="0"/>
              </a:rPr>
              <a:t>commerce</a:t>
            </a:r>
            <a:r>
              <a:rPr lang="es-UY" sz="1000" b="1" dirty="0">
                <a:latin typeface="Albert Sans" pitchFamily="2" charset="0"/>
              </a:rPr>
              <a:t>/Marketplace</a:t>
            </a:r>
            <a:r>
              <a:rPr lang="es-UY" sz="1000" dirty="0">
                <a:latin typeface="Albert Sans" pitchFamily="2" charset="0"/>
              </a:rPr>
              <a:t> (sitio web y app móvil).</a:t>
            </a:r>
          </a:p>
        </p:txBody>
      </p:sp>
    </p:spTree>
    <p:extLst>
      <p:ext uri="{BB962C8B-B14F-4D97-AF65-F5344CB8AC3E}">
        <p14:creationId xmlns:p14="http://schemas.microsoft.com/office/powerpoint/2010/main" val="388378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98E37778-48CD-2E55-E7F2-826F12927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>
            <a:extLst>
              <a:ext uri="{FF2B5EF4-FFF2-40B4-BE49-F238E27FC236}">
                <a16:creationId xmlns:a16="http://schemas.microsoft.com/office/drawing/2014/main" id="{68FB9723-1D88-3577-F824-F0D06AFB6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dirty="0"/>
              <a:t>INTRODUCCIÓN AL PROYECTO:</a:t>
            </a:r>
            <a:endParaRPr dirty="0"/>
          </a:p>
        </p:txBody>
      </p:sp>
      <p:sp>
        <p:nvSpPr>
          <p:cNvPr id="269" name="Google Shape;269;p35">
            <a:extLst>
              <a:ext uri="{FF2B5EF4-FFF2-40B4-BE49-F238E27FC236}">
                <a16:creationId xmlns:a16="http://schemas.microsoft.com/office/drawing/2014/main" id="{96EACB25-AECA-B8C9-D116-391995A7CFDB}"/>
              </a:ext>
            </a:extLst>
          </p:cNvPr>
          <p:cNvSpPr txBox="1"/>
          <p:nvPr/>
        </p:nvSpPr>
        <p:spPr>
          <a:xfrm>
            <a:off x="720000" y="11313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 panose="00000500000000000000" pitchFamily="2" charset="0"/>
                <a:ea typeface="Albert Sans"/>
                <a:cs typeface="Poppins" panose="00000500000000000000" pitchFamily="2" charset="0"/>
                <a:sym typeface="Albert Sans"/>
              </a:rPr>
              <a:t>Objetivos planteados “SMART”:</a:t>
            </a:r>
            <a:endParaRPr sz="2000" b="1" dirty="0">
              <a:solidFill>
                <a:schemeClr val="dk1"/>
              </a:solidFill>
              <a:latin typeface="Poppins" panose="00000500000000000000" pitchFamily="2" charset="0"/>
              <a:ea typeface="Albert Sans"/>
              <a:cs typeface="Poppins" panose="00000500000000000000" pitchFamily="2" charset="0"/>
              <a:sym typeface="Albert Sans"/>
            </a:endParaRPr>
          </a:p>
        </p:txBody>
      </p:sp>
      <p:sp>
        <p:nvSpPr>
          <p:cNvPr id="4" name="Google Shape;311;p38">
            <a:extLst>
              <a:ext uri="{FF2B5EF4-FFF2-40B4-BE49-F238E27FC236}">
                <a16:creationId xmlns:a16="http://schemas.microsoft.com/office/drawing/2014/main" id="{516B2249-44B9-EB2F-BD07-5F5B1B71E6E7}"/>
              </a:ext>
            </a:extLst>
          </p:cNvPr>
          <p:cNvSpPr txBox="1">
            <a:spLocks/>
          </p:cNvSpPr>
          <p:nvPr/>
        </p:nvSpPr>
        <p:spPr>
          <a:xfrm>
            <a:off x="1091842" y="1636647"/>
            <a:ext cx="6960316" cy="306182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>
                <a:latin typeface="Albert Sans" pitchFamily="2" charset="0"/>
              </a:rPr>
              <a:t>Aumento</a:t>
            </a:r>
            <a:r>
              <a:rPr lang="en-US" sz="1000" b="1" dirty="0">
                <a:latin typeface="Albert Sans" pitchFamily="2" charset="0"/>
              </a:rPr>
              <a:t> de la </a:t>
            </a:r>
            <a:r>
              <a:rPr lang="en-US" sz="1000" b="1" dirty="0" err="1">
                <a:latin typeface="Albert Sans" pitchFamily="2" charset="0"/>
              </a:rPr>
              <a:t>clientela</a:t>
            </a:r>
            <a:r>
              <a:rPr lang="en-US" sz="1000" b="1" dirty="0">
                <a:latin typeface="Albert Sans" pitchFamily="2" charset="0"/>
              </a:rPr>
              <a:t> de </a:t>
            </a:r>
            <a:r>
              <a:rPr lang="en-US" sz="1000" b="1" dirty="0" err="1">
                <a:latin typeface="Albert Sans" pitchFamily="2" charset="0"/>
              </a:rPr>
              <a:t>los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afiliados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dirty="0">
                <a:latin typeface="Albert Sans" pitchFamily="2" charset="0"/>
              </a:rPr>
              <a:t>a </a:t>
            </a:r>
            <a:r>
              <a:rPr lang="en-US" sz="1000" dirty="0" err="1">
                <a:latin typeface="Albert Sans" pitchFamily="2" charset="0"/>
              </a:rPr>
              <a:t>partir</a:t>
            </a:r>
            <a:r>
              <a:rPr lang="en-US" sz="1000" dirty="0">
                <a:latin typeface="Albert Sans" pitchFamily="2" charset="0"/>
              </a:rPr>
              <a:t> del </a:t>
            </a:r>
            <a:r>
              <a:rPr lang="en-US" sz="1000" dirty="0" err="1">
                <a:latin typeface="Albert Sans" pitchFamily="2" charset="0"/>
              </a:rPr>
              <a:t>lanzamiento</a:t>
            </a:r>
            <a:r>
              <a:rPr lang="en-US" sz="1000" dirty="0">
                <a:latin typeface="Albert Sans" pitchFamily="2" charset="0"/>
              </a:rPr>
              <a:t> de la </a:t>
            </a:r>
            <a:r>
              <a:rPr lang="en-US" sz="1000" dirty="0" err="1">
                <a:latin typeface="Albert Sans" pitchFamily="2" charset="0"/>
              </a:rPr>
              <a:t>aplicación</a:t>
            </a:r>
            <a:r>
              <a:rPr lang="en-US" sz="1000" dirty="0">
                <a:latin typeface="Albert Sans" pitchFamily="2" charset="0"/>
              </a:rPr>
              <a:t>.</a:t>
            </a:r>
          </a:p>
          <a:p>
            <a:r>
              <a:rPr lang="en-US" sz="1000" dirty="0">
                <a:latin typeface="Albert Sans" pitchFamily="2" charset="0"/>
              </a:rPr>
              <a:t>	- </a:t>
            </a:r>
            <a:r>
              <a:rPr lang="en-US" sz="1000" dirty="0" err="1">
                <a:latin typeface="Albert Sans" pitchFamily="2" charset="0"/>
              </a:rPr>
              <a:t>Comparando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ventas</a:t>
            </a:r>
            <a:r>
              <a:rPr lang="en-US" sz="1000" dirty="0">
                <a:latin typeface="Albert Sans" pitchFamily="2" charset="0"/>
              </a:rPr>
              <a:t> previas con </a:t>
            </a:r>
            <a:r>
              <a:rPr lang="en-US" sz="1000" dirty="0" err="1">
                <a:latin typeface="Albert Sans" pitchFamily="2" charset="0"/>
              </a:rPr>
              <a:t>los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nuevos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registros</a:t>
            </a:r>
            <a:endParaRPr lang="en-US" sz="1000" dirty="0">
              <a:latin typeface="Albert Sans" pitchFamily="2" charset="0"/>
            </a:endParaRPr>
          </a:p>
          <a:p>
            <a:r>
              <a:rPr lang="en-US" sz="1000" dirty="0">
                <a:latin typeface="Albert Sans" pitchFamily="2" charset="0"/>
              </a:rPr>
              <a:t>	- Revision de </a:t>
            </a:r>
            <a:r>
              <a:rPr lang="en-US" sz="1000" dirty="0" err="1">
                <a:latin typeface="Albert Sans" pitchFamily="2" charset="0"/>
              </a:rPr>
              <a:t>progreso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cada</a:t>
            </a:r>
            <a:r>
              <a:rPr lang="en-US" sz="1000" dirty="0">
                <a:latin typeface="Albert Sans" pitchFamily="2" charset="0"/>
              </a:rPr>
              <a:t> dos meses para </a:t>
            </a:r>
            <a:r>
              <a:rPr lang="en-US" sz="1000" dirty="0" err="1">
                <a:latin typeface="Albert Sans" pitchFamily="2" charset="0"/>
              </a:rPr>
              <a:t>ajustar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estrategias</a:t>
            </a:r>
            <a:r>
              <a:rPr lang="en-US" sz="1000" dirty="0">
                <a:latin typeface="Albert Sans" pitchFamily="2" charset="0"/>
              </a:rPr>
              <a:t> de marketing y diffusion.</a:t>
            </a:r>
          </a:p>
          <a:p>
            <a:endParaRPr lang="en-US" sz="1000" dirty="0">
              <a:latin typeface="Albert Sans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>
                <a:latin typeface="Albert Sans" pitchFamily="2" charset="0"/>
              </a:rPr>
              <a:t>Incremento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en</a:t>
            </a:r>
            <a:r>
              <a:rPr lang="en-US" sz="1000" b="1" dirty="0">
                <a:latin typeface="Albert Sans" pitchFamily="2" charset="0"/>
              </a:rPr>
              <a:t> la </a:t>
            </a:r>
            <a:r>
              <a:rPr lang="en-US" sz="1000" b="1" dirty="0" err="1">
                <a:latin typeface="Albert Sans" pitchFamily="2" charset="0"/>
              </a:rPr>
              <a:t>visibilidad</a:t>
            </a:r>
            <a:r>
              <a:rPr lang="en-US" sz="1000" b="1" dirty="0">
                <a:latin typeface="Albert Sans" pitchFamily="2" charset="0"/>
              </a:rPr>
              <a:t> de las </a:t>
            </a:r>
            <a:r>
              <a:rPr lang="en-US" sz="1000" b="1" dirty="0" err="1">
                <a:latin typeface="Albert Sans" pitchFamily="2" charset="0"/>
              </a:rPr>
              <a:t>ofertas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mensuales</a:t>
            </a:r>
            <a:r>
              <a:rPr lang="en-US" sz="1000" b="1" dirty="0">
                <a:latin typeface="Albert Sans" pitchFamily="2" charset="0"/>
              </a:rPr>
              <a:t> de cortes </a:t>
            </a:r>
            <a:r>
              <a:rPr lang="en-US" sz="1000" dirty="0" err="1">
                <a:latin typeface="Albert Sans" pitchFamily="2" charset="0"/>
              </a:rPr>
              <a:t>activadas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por</a:t>
            </a:r>
            <a:r>
              <a:rPr lang="en-US" sz="1000" dirty="0">
                <a:latin typeface="Albert Sans" pitchFamily="2" charset="0"/>
              </a:rPr>
              <a:t> la UVC.</a:t>
            </a:r>
          </a:p>
          <a:p>
            <a:pPr lvl="3"/>
            <a:r>
              <a:rPr lang="en-US" sz="1000" dirty="0">
                <a:latin typeface="Albert Sans" pitchFamily="2" charset="0"/>
              </a:rPr>
              <a:t>	- Para </a:t>
            </a:r>
            <a:r>
              <a:rPr lang="en-US" sz="1000" dirty="0" err="1">
                <a:latin typeface="Albert Sans" pitchFamily="2" charset="0"/>
              </a:rPr>
              <a:t>todas</a:t>
            </a:r>
            <a:r>
              <a:rPr lang="en-US" sz="1000" dirty="0">
                <a:latin typeface="Albert Sans" pitchFamily="2" charset="0"/>
              </a:rPr>
              <a:t> las </a:t>
            </a:r>
            <a:r>
              <a:rPr lang="en-US" sz="1000" dirty="0" err="1">
                <a:latin typeface="Albert Sans" pitchFamily="2" charset="0"/>
              </a:rPr>
              <a:t>carnicerias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afiliadas</a:t>
            </a:r>
            <a:endParaRPr lang="en-US" sz="1000" dirty="0">
              <a:latin typeface="Albert Sans" pitchFamily="2" charset="0"/>
            </a:endParaRPr>
          </a:p>
          <a:p>
            <a:pPr lvl="3"/>
            <a:r>
              <a:rPr lang="en-US" sz="1000" dirty="0">
                <a:latin typeface="Albert Sans" pitchFamily="2" charset="0"/>
              </a:rPr>
              <a:t>	- </a:t>
            </a:r>
            <a:r>
              <a:rPr lang="en-US" sz="1000" dirty="0" err="1">
                <a:latin typeface="Albert Sans" pitchFamily="2" charset="0"/>
              </a:rPr>
              <a:t>Sección</a:t>
            </a:r>
            <a:r>
              <a:rPr lang="en-US" sz="1000" dirty="0">
                <a:latin typeface="Albert Sans" pitchFamily="2" charset="0"/>
              </a:rPr>
              <a:t> “</a:t>
            </a:r>
            <a:r>
              <a:rPr lang="en-US" sz="1000" dirty="0" err="1">
                <a:latin typeface="Albert Sans" pitchFamily="2" charset="0"/>
              </a:rPr>
              <a:t>Ofertas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Destacadas</a:t>
            </a:r>
            <a:r>
              <a:rPr lang="en-US" sz="1000" dirty="0">
                <a:latin typeface="Albert Sans" pitchFamily="2" charset="0"/>
              </a:rPr>
              <a:t>” </a:t>
            </a:r>
            <a:r>
              <a:rPr lang="en-US" sz="1000" dirty="0" err="1">
                <a:latin typeface="Albert Sans" pitchFamily="2" charset="0"/>
              </a:rPr>
              <a:t>en</a:t>
            </a:r>
            <a:r>
              <a:rPr lang="en-US" sz="1000" dirty="0">
                <a:latin typeface="Albert Sans" pitchFamily="2" charset="0"/>
              </a:rPr>
              <a:t> Menu principal.</a:t>
            </a:r>
          </a:p>
          <a:p>
            <a:pPr lvl="3"/>
            <a:endParaRPr lang="en-US" sz="1000" dirty="0">
              <a:latin typeface="Albert Sans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>
                <a:latin typeface="Albert Sans" pitchFamily="2" charset="0"/>
              </a:rPr>
              <a:t>Implemento</a:t>
            </a:r>
            <a:r>
              <a:rPr lang="en-US" sz="1000" b="1" dirty="0">
                <a:latin typeface="Albert Sans" pitchFamily="2" charset="0"/>
              </a:rPr>
              <a:t> de al </a:t>
            </a:r>
            <a:r>
              <a:rPr lang="en-US" sz="1000" b="1" dirty="0" err="1">
                <a:latin typeface="Albert Sans" pitchFamily="2" charset="0"/>
              </a:rPr>
              <a:t>menos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tres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opciones</a:t>
            </a:r>
            <a:r>
              <a:rPr lang="en-US" sz="1000" b="1" dirty="0">
                <a:latin typeface="Albert Sans" pitchFamily="2" charset="0"/>
              </a:rPr>
              <a:t> de </a:t>
            </a:r>
            <a:r>
              <a:rPr lang="en-US" sz="1000" b="1" dirty="0" err="1">
                <a:latin typeface="Albert Sans" pitchFamily="2" charset="0"/>
              </a:rPr>
              <a:t>pago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en</a:t>
            </a:r>
            <a:r>
              <a:rPr lang="en-US" sz="1000" dirty="0">
                <a:latin typeface="Albert Sans" pitchFamily="2" charset="0"/>
              </a:rPr>
              <a:t> la </a:t>
            </a:r>
            <a:r>
              <a:rPr lang="en-US" sz="1000" dirty="0" err="1">
                <a:latin typeface="Albert Sans" pitchFamily="2" charset="0"/>
              </a:rPr>
              <a:t>plataforma</a:t>
            </a:r>
            <a:r>
              <a:rPr lang="en-US" sz="1000" dirty="0">
                <a:latin typeface="Albert Sans" pitchFamily="2" charset="0"/>
              </a:rPr>
              <a:t>.</a:t>
            </a:r>
          </a:p>
          <a:p>
            <a:r>
              <a:rPr lang="en-US" sz="1000" dirty="0">
                <a:latin typeface="Albert Sans" pitchFamily="2" charset="0"/>
              </a:rPr>
              <a:t>	- </a:t>
            </a:r>
            <a:r>
              <a:rPr lang="en-US" sz="1000" dirty="0" err="1">
                <a:latin typeface="Albert Sans" pitchFamily="2" charset="0"/>
              </a:rPr>
              <a:t>Tarjetas</a:t>
            </a:r>
            <a:r>
              <a:rPr lang="en-US" sz="1000" dirty="0">
                <a:latin typeface="Albert Sans" pitchFamily="2" charset="0"/>
              </a:rPr>
              <a:t> de </a:t>
            </a:r>
            <a:r>
              <a:rPr lang="en-US" sz="1000" dirty="0" err="1">
                <a:latin typeface="Albert Sans" pitchFamily="2" charset="0"/>
              </a:rPr>
              <a:t>debito</a:t>
            </a:r>
            <a:r>
              <a:rPr lang="en-US" sz="1000" dirty="0">
                <a:latin typeface="Albert Sans" pitchFamily="2" charset="0"/>
              </a:rPr>
              <a:t>/</a:t>
            </a:r>
            <a:r>
              <a:rPr lang="en-US" sz="1000" dirty="0" err="1">
                <a:latin typeface="Albert Sans" pitchFamily="2" charset="0"/>
              </a:rPr>
              <a:t>credito</a:t>
            </a:r>
            <a:r>
              <a:rPr lang="en-US" sz="1000" dirty="0">
                <a:latin typeface="Albert Sans" pitchFamily="2" charset="0"/>
              </a:rPr>
              <a:t>, </a:t>
            </a:r>
            <a:r>
              <a:rPr lang="en-US" sz="1000" dirty="0" err="1">
                <a:latin typeface="Albert Sans" pitchFamily="2" charset="0"/>
              </a:rPr>
              <a:t>pagos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electronicos</a:t>
            </a:r>
            <a:r>
              <a:rPr lang="en-US" sz="1000" dirty="0">
                <a:latin typeface="Albert Sans" pitchFamily="2" charset="0"/>
              </a:rPr>
              <a:t>, </a:t>
            </a:r>
            <a:r>
              <a:rPr lang="en-US" sz="1000" dirty="0" err="1">
                <a:latin typeface="Albert Sans" pitchFamily="2" charset="0"/>
              </a:rPr>
              <a:t>transferencias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bancarias</a:t>
            </a:r>
            <a:r>
              <a:rPr lang="en-US" sz="1000" dirty="0">
                <a:latin typeface="Albert Sans" pitchFamily="2" charset="0"/>
              </a:rPr>
              <a:t>.</a:t>
            </a:r>
          </a:p>
          <a:p>
            <a:r>
              <a:rPr lang="en-US" sz="1000" dirty="0">
                <a:latin typeface="Albert Sans" pitchFamily="2" charset="0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latin typeface="Albert Sans" pitchFamily="2" charset="0"/>
              </a:rPr>
              <a:t>Lograr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una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satisfaccion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positiva</a:t>
            </a:r>
            <a:r>
              <a:rPr lang="en-US" sz="1000" b="1" dirty="0">
                <a:latin typeface="Albert Sans" pitchFamily="2" charset="0"/>
              </a:rPr>
              <a:t> del Usuario </a:t>
            </a:r>
            <a:r>
              <a:rPr lang="en-US" sz="1000" dirty="0" err="1">
                <a:latin typeface="Albert Sans" pitchFamily="2" charset="0"/>
              </a:rPr>
              <a:t>en</a:t>
            </a:r>
            <a:r>
              <a:rPr lang="en-US" sz="1000" dirty="0">
                <a:latin typeface="Albert Sans" pitchFamily="2" charset="0"/>
              </a:rPr>
              <a:t> la </a:t>
            </a:r>
            <a:r>
              <a:rPr lang="en-US" sz="1000" dirty="0" err="1">
                <a:latin typeface="Albert Sans" pitchFamily="2" charset="0"/>
              </a:rPr>
              <a:t>evaluación</a:t>
            </a:r>
            <a:r>
              <a:rPr lang="en-US" sz="1000" dirty="0">
                <a:latin typeface="Albert Sans" pitchFamily="2" charset="0"/>
              </a:rPr>
              <a:t> de la </a:t>
            </a:r>
            <a:r>
              <a:rPr lang="en-US" sz="1000" dirty="0" err="1">
                <a:latin typeface="Albert Sans" pitchFamily="2" charset="0"/>
              </a:rPr>
              <a:t>interfaz</a:t>
            </a:r>
            <a:r>
              <a:rPr lang="en-US" sz="1000" dirty="0">
                <a:latin typeface="Albert Sans" pitchFamily="2" charset="0"/>
              </a:rPr>
              <a:t> de la Plataforma.</a:t>
            </a:r>
          </a:p>
          <a:p>
            <a:pPr lvl="1"/>
            <a:r>
              <a:rPr lang="en-US" sz="1000" dirty="0">
                <a:latin typeface="Albert Sans" pitchFamily="2" charset="0"/>
              </a:rPr>
              <a:t>	- </a:t>
            </a:r>
            <a:r>
              <a:rPr lang="en-US" sz="1000" dirty="0" err="1">
                <a:latin typeface="Albert Sans" pitchFamily="2" charset="0"/>
              </a:rPr>
              <a:t>Entrevistas</a:t>
            </a:r>
            <a:r>
              <a:rPr lang="en-US" sz="1000" dirty="0">
                <a:latin typeface="Albert Sans" pitchFamily="2" charset="0"/>
              </a:rPr>
              <a:t> y </a:t>
            </a:r>
            <a:r>
              <a:rPr lang="en-US" sz="1000" dirty="0" err="1">
                <a:latin typeface="Albert Sans" pitchFamily="2" charset="0"/>
              </a:rPr>
              <a:t>encuestas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mensuales</a:t>
            </a:r>
            <a:r>
              <a:rPr lang="en-US" sz="1000" dirty="0">
                <a:latin typeface="Albert Sans" pitchFamily="2" charset="0"/>
              </a:rPr>
              <a:t> (</a:t>
            </a:r>
            <a:r>
              <a:rPr lang="en-US" sz="1000" dirty="0" err="1">
                <a:latin typeface="Albert Sans" pitchFamily="2" charset="0"/>
              </a:rPr>
              <a:t>ej</a:t>
            </a:r>
            <a:r>
              <a:rPr lang="en-US" sz="1000" dirty="0">
                <a:latin typeface="Albert Sans" pitchFamily="2" charset="0"/>
              </a:rPr>
              <a:t>. Google Forms).</a:t>
            </a:r>
          </a:p>
          <a:p>
            <a:pPr lvl="1"/>
            <a:r>
              <a:rPr lang="en-US" sz="1000" dirty="0">
                <a:latin typeface="Albert Sans" pitchFamily="2" charset="0"/>
              </a:rPr>
              <a:t>	- </a:t>
            </a:r>
            <a:r>
              <a:rPr lang="en-US" sz="1000" dirty="0" err="1">
                <a:latin typeface="Albert Sans" pitchFamily="2" charset="0"/>
              </a:rPr>
              <a:t>Analisis</a:t>
            </a:r>
            <a:r>
              <a:rPr lang="en-US" sz="1000" dirty="0">
                <a:latin typeface="Albert Sans" pitchFamily="2" charset="0"/>
              </a:rPr>
              <a:t> de </a:t>
            </a:r>
            <a:r>
              <a:rPr lang="en-US" sz="1000" dirty="0" err="1">
                <a:latin typeface="Albert Sans" pitchFamily="2" charset="0"/>
              </a:rPr>
              <a:t>valoraciones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en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plataformas</a:t>
            </a:r>
            <a:r>
              <a:rPr lang="en-US" sz="1000" dirty="0">
                <a:latin typeface="Albert Sans" pitchFamily="2" charset="0"/>
              </a:rPr>
              <a:t> de </a:t>
            </a:r>
            <a:r>
              <a:rPr lang="en-US" sz="1000" dirty="0" err="1">
                <a:latin typeface="Albert Sans" pitchFamily="2" charset="0"/>
              </a:rPr>
              <a:t>terceros</a:t>
            </a:r>
            <a:r>
              <a:rPr lang="en-US" sz="1000" dirty="0">
                <a:latin typeface="Albert Sans" pitchFamily="2" charset="0"/>
              </a:rPr>
              <a:t> (</a:t>
            </a:r>
            <a:r>
              <a:rPr lang="en-US" sz="1000" dirty="0" err="1">
                <a:latin typeface="Albert Sans" pitchFamily="2" charset="0"/>
              </a:rPr>
              <a:t>ej</a:t>
            </a:r>
            <a:r>
              <a:rPr lang="en-US" sz="1000" dirty="0">
                <a:latin typeface="Albert Sans" pitchFamily="2" charset="0"/>
              </a:rPr>
              <a:t>. Google Play).</a:t>
            </a:r>
          </a:p>
          <a:p>
            <a:pPr lvl="1"/>
            <a:endParaRPr lang="en-US" sz="1000" dirty="0">
              <a:latin typeface="Albert Sans" pitchFamily="2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000" b="1" dirty="0" err="1">
                <a:latin typeface="Albert Sans" pitchFamily="2" charset="0"/>
              </a:rPr>
              <a:t>Fidelización</a:t>
            </a:r>
            <a:r>
              <a:rPr lang="en-US" sz="1000" b="1" dirty="0">
                <a:latin typeface="Albert Sans" pitchFamily="2" charset="0"/>
              </a:rPr>
              <a:t> de </a:t>
            </a:r>
            <a:r>
              <a:rPr lang="en-US" sz="1000" b="1" dirty="0" err="1">
                <a:latin typeface="Albert Sans" pitchFamily="2" charset="0"/>
              </a:rPr>
              <a:t>los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Usuarios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por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una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carniceria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en</a:t>
            </a:r>
            <a:r>
              <a:rPr lang="en-US" sz="1000" b="1" dirty="0">
                <a:latin typeface="Albert Sans" pitchFamily="2" charset="0"/>
              </a:rPr>
              <a:t> </a:t>
            </a:r>
            <a:r>
              <a:rPr lang="en-US" sz="1000" b="1" dirty="0" err="1">
                <a:latin typeface="Albert Sans" pitchFamily="2" charset="0"/>
              </a:rPr>
              <a:t>especifico</a:t>
            </a:r>
            <a:r>
              <a:rPr lang="en-US" sz="1000" b="1" dirty="0">
                <a:latin typeface="Albert Sans" pitchFamily="2" charset="0"/>
              </a:rPr>
              <a:t>.</a:t>
            </a:r>
          </a:p>
          <a:p>
            <a:pPr lvl="2"/>
            <a:r>
              <a:rPr lang="en-US" sz="1000" dirty="0">
                <a:latin typeface="Albert Sans" pitchFamily="2" charset="0"/>
              </a:rPr>
              <a:t>	- </a:t>
            </a:r>
            <a:r>
              <a:rPr lang="en-US" sz="1000" dirty="0" err="1">
                <a:latin typeface="Albert Sans" pitchFamily="2" charset="0"/>
              </a:rPr>
              <a:t>Analizando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el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porcentaje</a:t>
            </a:r>
            <a:r>
              <a:rPr lang="en-US" sz="1000" dirty="0">
                <a:latin typeface="Albert Sans" pitchFamily="2" charset="0"/>
              </a:rPr>
              <a:t> de </a:t>
            </a:r>
            <a:r>
              <a:rPr lang="en-US" sz="1000" dirty="0" err="1">
                <a:latin typeface="Albert Sans" pitchFamily="2" charset="0"/>
              </a:rPr>
              <a:t>clientes</a:t>
            </a:r>
            <a:r>
              <a:rPr lang="en-US" sz="1000" dirty="0">
                <a:latin typeface="Albert Sans" pitchFamily="2" charset="0"/>
              </a:rPr>
              <a:t> que </a:t>
            </a:r>
            <a:r>
              <a:rPr lang="en-US" sz="1000" dirty="0" err="1">
                <a:latin typeface="Albert Sans" pitchFamily="2" charset="0"/>
              </a:rPr>
              <a:t>realizan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una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segunda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compra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en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el</a:t>
            </a:r>
            <a:r>
              <a:rPr lang="en-US" sz="1000" dirty="0">
                <a:latin typeface="Albert Sans" pitchFamily="2" charset="0"/>
              </a:rPr>
              <a:t> </a:t>
            </a:r>
            <a:r>
              <a:rPr lang="en-US" sz="1000" dirty="0" err="1">
                <a:latin typeface="Albert Sans" pitchFamily="2" charset="0"/>
              </a:rPr>
              <a:t>mismo</a:t>
            </a:r>
            <a:r>
              <a:rPr lang="en-US" sz="1000" dirty="0">
                <a:latin typeface="Albert Sans" pitchFamily="2" charset="0"/>
              </a:rPr>
              <a:t> 		   </a:t>
            </a:r>
            <a:r>
              <a:rPr lang="en-US" sz="1000" dirty="0" err="1">
                <a:latin typeface="Albert Sans" pitchFamily="2" charset="0"/>
              </a:rPr>
              <a:t>establecimiento</a:t>
            </a:r>
            <a:r>
              <a:rPr lang="en-US" sz="1000" dirty="0">
                <a:latin typeface="Albert Sans" pitchFamily="2" charset="0"/>
              </a:rPr>
              <a:t>.</a:t>
            </a:r>
          </a:p>
          <a:p>
            <a:pPr lvl="2"/>
            <a:endParaRPr lang="en-US" sz="1000" dirty="0"/>
          </a:p>
          <a:p>
            <a:r>
              <a:rPr lang="en-US" sz="10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06464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0E2891C9-BA92-1C75-29AC-89A87CEC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>
            <a:extLst>
              <a:ext uri="{FF2B5EF4-FFF2-40B4-BE49-F238E27FC236}">
                <a16:creationId xmlns:a16="http://schemas.microsoft.com/office/drawing/2014/main" id="{1D3295A7-A117-2A71-E653-4E4E9C891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71750"/>
            <a:ext cx="3318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Interesados</a:t>
            </a:r>
            <a:endParaRPr dirty="0"/>
          </a:p>
        </p:txBody>
      </p:sp>
      <p:sp>
        <p:nvSpPr>
          <p:cNvPr id="301" name="Google Shape;301;p37">
            <a:extLst>
              <a:ext uri="{FF2B5EF4-FFF2-40B4-BE49-F238E27FC236}">
                <a16:creationId xmlns:a16="http://schemas.microsoft.com/office/drawing/2014/main" id="{CBB90FBC-949A-18B2-7CF5-EFD96F9066A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02" name="Google Shape;302;p37">
            <a:extLst>
              <a:ext uri="{FF2B5EF4-FFF2-40B4-BE49-F238E27FC236}">
                <a16:creationId xmlns:a16="http://schemas.microsoft.com/office/drawing/2014/main" id="{C9EC7360-752D-80AA-5215-F7C621F45EBC}"/>
              </a:ext>
            </a:extLst>
          </p:cNvPr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>
              <a:extLst>
                <a:ext uri="{FF2B5EF4-FFF2-40B4-BE49-F238E27FC236}">
                  <a16:creationId xmlns:a16="http://schemas.microsoft.com/office/drawing/2014/main" id="{72D93117-B862-FA15-4648-FF475763E1BE}"/>
                </a:ext>
              </a:extLst>
            </p:cNvPr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>
              <a:extLst>
                <a:ext uri="{FF2B5EF4-FFF2-40B4-BE49-F238E27FC236}">
                  <a16:creationId xmlns:a16="http://schemas.microsoft.com/office/drawing/2014/main" id="{A3907499-CEC9-59DF-48B1-A93845F4A883}"/>
                </a:ext>
              </a:extLst>
            </p:cNvPr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>
              <a:extLst>
                <a:ext uri="{FF2B5EF4-FFF2-40B4-BE49-F238E27FC236}">
                  <a16:creationId xmlns:a16="http://schemas.microsoft.com/office/drawing/2014/main" id="{E6061BFC-BC33-1EA7-15DE-7DDE12EBC9C3}"/>
                </a:ext>
              </a:extLst>
            </p:cNvPr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18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224598FC-6539-890D-17AA-7F539889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>
            <a:extLst>
              <a:ext uri="{FF2B5EF4-FFF2-40B4-BE49-F238E27FC236}">
                <a16:creationId xmlns:a16="http://schemas.microsoft.com/office/drawing/2014/main" id="{6E920022-EA1C-AB0F-6D35-55A363534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GESTIÓN DE INTERESADOS</a:t>
            </a:r>
            <a:endParaRPr dirty="0"/>
          </a:p>
        </p:txBody>
      </p:sp>
      <p:sp>
        <p:nvSpPr>
          <p:cNvPr id="277" name="Google Shape;277;p36">
            <a:extLst>
              <a:ext uri="{FF2B5EF4-FFF2-40B4-BE49-F238E27FC236}">
                <a16:creationId xmlns:a16="http://schemas.microsoft.com/office/drawing/2014/main" id="{3E0949FF-D1F8-E00D-DBBB-FEE211634A2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748006" y="2583579"/>
            <a:ext cx="3118399" cy="101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Aportan recursos economicos, asesorías y conexiones claves que aceleran el exito del proyecto. (ej. ANII,BROU).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78" name="Google Shape;278;p36">
            <a:extLst>
              <a:ext uri="{FF2B5EF4-FFF2-40B4-BE49-F238E27FC236}">
                <a16:creationId xmlns:a16="http://schemas.microsoft.com/office/drawing/2014/main" id="{ECA1DB20-2F7B-6B28-9DA7-2DBB42AA57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67933" y="1527926"/>
            <a:ext cx="3202901" cy="101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Propietarios de establecimientos afiliados a la UVC (carnicerias).</a:t>
            </a:r>
            <a:endParaRPr sz="1000" dirty="0"/>
          </a:p>
        </p:txBody>
      </p:sp>
      <p:sp>
        <p:nvSpPr>
          <p:cNvPr id="279" name="Google Shape;279;p36">
            <a:extLst>
              <a:ext uri="{FF2B5EF4-FFF2-40B4-BE49-F238E27FC236}">
                <a16:creationId xmlns:a16="http://schemas.microsoft.com/office/drawing/2014/main" id="{E5598FB9-08BF-EC87-DB5F-FDFE50DADAF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748009" y="1527926"/>
            <a:ext cx="3118397" cy="101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Rol fundamental en el desarrollo de la plataforma. Diseño, implementación, soporte, y evolución continua.</a:t>
            </a:r>
            <a:endParaRPr sz="1000" dirty="0"/>
          </a:p>
        </p:txBody>
      </p:sp>
      <p:sp>
        <p:nvSpPr>
          <p:cNvPr id="280" name="Google Shape;280;p36">
            <a:extLst>
              <a:ext uri="{FF2B5EF4-FFF2-40B4-BE49-F238E27FC236}">
                <a16:creationId xmlns:a16="http://schemas.microsoft.com/office/drawing/2014/main" id="{0653E7A0-94F3-261B-E04B-313D876053B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767933" y="2583585"/>
            <a:ext cx="3078875" cy="101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000" dirty="0"/>
              <a:t>Consumidor final de la plataforma, realizan las compras en línea de productos.</a:t>
            </a:r>
            <a:endParaRPr sz="1000" dirty="0"/>
          </a:p>
        </p:txBody>
      </p:sp>
      <p:sp>
        <p:nvSpPr>
          <p:cNvPr id="281" name="Google Shape;281;p36">
            <a:extLst>
              <a:ext uri="{FF2B5EF4-FFF2-40B4-BE49-F238E27FC236}">
                <a16:creationId xmlns:a16="http://schemas.microsoft.com/office/drawing/2014/main" id="{3A230DE9-FB52-04A6-9BDA-586AC9E299C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866734" y="1246527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82" name="Google Shape;282;p36">
            <a:extLst>
              <a:ext uri="{FF2B5EF4-FFF2-40B4-BE49-F238E27FC236}">
                <a16:creationId xmlns:a16="http://schemas.microsoft.com/office/drawing/2014/main" id="{19B6D183-FEC0-4920-CC82-3E27D2E7870B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846809" y="2302177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83" name="Google Shape;283;p36">
            <a:extLst>
              <a:ext uri="{FF2B5EF4-FFF2-40B4-BE49-F238E27FC236}">
                <a16:creationId xmlns:a16="http://schemas.microsoft.com/office/drawing/2014/main" id="{FCEB65EC-7192-F342-F226-F090894A3464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846809" y="1246527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4" name="Google Shape;284;p36">
            <a:extLst>
              <a:ext uri="{FF2B5EF4-FFF2-40B4-BE49-F238E27FC236}">
                <a16:creationId xmlns:a16="http://schemas.microsoft.com/office/drawing/2014/main" id="{89D6D068-C5E3-3F12-D5ED-F9CD6CAB87CB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866734" y="2302177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02C6BA00-8AB1-1180-9620-C81D8126F2E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748008" y="3671211"/>
            <a:ext cx="3078874" cy="101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Ofrece apoyo en diversas áreas, asegura exigencias legales y de calidad.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(ej. MIEM, MGAP, AGESIC, MEF).</a:t>
            </a:r>
            <a:endParaRPr sz="100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F1D0954F-1581-2F01-5365-F1B6E40A89A1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767934" y="3671208"/>
            <a:ext cx="3078874" cy="101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000" dirty="0"/>
              <a:t>Origina la iniciativa, papel fundamental en la definición de los objetivos y requerimientos.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000" dirty="0"/>
              <a:t>Sus necesidades guían la creación y ejecución del proyecto.</a:t>
            </a:r>
            <a:endParaRPr sz="1000"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C8887FD2-B8EA-BD83-8AB9-7E91B483A795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846810" y="3389809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2795DF82-8170-67EE-66E8-C8D0FA80B9F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866735" y="3389809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A92A7774-ECC2-42E8-A6CC-AA93425B5AC1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767933" y="1282561"/>
            <a:ext cx="3464898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Usuario dueño</a:t>
            </a: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0BF6FE02-0DE8-8AE9-0815-4ADD89902A28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748008" y="1246340"/>
            <a:ext cx="2509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Equipo de trabajo</a:t>
            </a:r>
            <a:endParaRPr sz="1900" dirty="0"/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6873B91B-CC36-B63F-90C8-DC09A419512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5748007" y="2325591"/>
            <a:ext cx="3203384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Inversionistas</a:t>
            </a:r>
            <a:endParaRPr sz="1900" dirty="0"/>
          </a:p>
        </p:txBody>
      </p:sp>
      <p:sp>
        <p:nvSpPr>
          <p:cNvPr id="292" name="Google Shape;292;p36">
            <a:extLst>
              <a:ext uri="{FF2B5EF4-FFF2-40B4-BE49-F238E27FC236}">
                <a16:creationId xmlns:a16="http://schemas.microsoft.com/office/drawing/2014/main" id="{11DB4CD7-E2B3-6BB8-DAB3-4DD45605F9C9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767934" y="2323160"/>
            <a:ext cx="2794338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Usuario particular</a:t>
            </a:r>
            <a:endParaRPr sz="1900" dirty="0"/>
          </a:p>
        </p:txBody>
      </p:sp>
      <p:sp>
        <p:nvSpPr>
          <p:cNvPr id="293" name="Google Shape;293;p36">
            <a:extLst>
              <a:ext uri="{FF2B5EF4-FFF2-40B4-BE49-F238E27FC236}">
                <a16:creationId xmlns:a16="http://schemas.microsoft.com/office/drawing/2014/main" id="{AF7D7AEB-1223-B45C-0D48-6784C132CCE8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5748009" y="3437466"/>
            <a:ext cx="25098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Gobierno</a:t>
            </a:r>
            <a:endParaRPr sz="1900" dirty="0"/>
          </a:p>
        </p:txBody>
      </p:sp>
      <p:sp>
        <p:nvSpPr>
          <p:cNvPr id="294" name="Google Shape;294;p36">
            <a:extLst>
              <a:ext uri="{FF2B5EF4-FFF2-40B4-BE49-F238E27FC236}">
                <a16:creationId xmlns:a16="http://schemas.microsoft.com/office/drawing/2014/main" id="{95EDAF0A-4830-F01C-5183-2C6435CA768D}"/>
              </a:ext>
            </a:extLst>
          </p:cNvPr>
          <p:cNvSpPr txBox="1">
            <a:spLocks noGrp="1"/>
          </p:cNvSpPr>
          <p:nvPr>
            <p:ph type="subTitle" idx="21"/>
          </p:nvPr>
        </p:nvSpPr>
        <p:spPr>
          <a:xfrm>
            <a:off x="1767934" y="3437466"/>
            <a:ext cx="32029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UVC (cliente principal)</a:t>
            </a:r>
            <a:endParaRPr sz="1900" dirty="0"/>
          </a:p>
        </p:txBody>
      </p:sp>
    </p:spTree>
    <p:extLst>
      <p:ext uri="{BB962C8B-B14F-4D97-AF65-F5344CB8AC3E}">
        <p14:creationId xmlns:p14="http://schemas.microsoft.com/office/powerpoint/2010/main" val="309717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916AE8F0-F797-7A8C-83ED-577420356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>
            <a:extLst>
              <a:ext uri="{FF2B5EF4-FFF2-40B4-BE49-F238E27FC236}">
                <a16:creationId xmlns:a16="http://schemas.microsoft.com/office/drawing/2014/main" id="{BD117E44-15EA-B4E2-50A4-C253F8F364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GESTIÓN DE INTERESADOS</a:t>
            </a:r>
            <a:endParaRPr dirty="0"/>
          </a:p>
        </p:txBody>
      </p:sp>
      <p:sp>
        <p:nvSpPr>
          <p:cNvPr id="58" name="Google Shape;288;p36">
            <a:extLst>
              <a:ext uri="{FF2B5EF4-FFF2-40B4-BE49-F238E27FC236}">
                <a16:creationId xmlns:a16="http://schemas.microsoft.com/office/drawing/2014/main" id="{96104100-7BCD-C779-BDF2-BA167110995E}"/>
              </a:ext>
            </a:extLst>
          </p:cNvPr>
          <p:cNvSpPr txBox="1">
            <a:spLocks/>
          </p:cNvSpPr>
          <p:nvPr/>
        </p:nvSpPr>
        <p:spPr>
          <a:xfrm>
            <a:off x="915373" y="1725541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9" name="Google Shape;294;p36">
            <a:extLst>
              <a:ext uri="{FF2B5EF4-FFF2-40B4-BE49-F238E27FC236}">
                <a16:creationId xmlns:a16="http://schemas.microsoft.com/office/drawing/2014/main" id="{BD4A6C19-1642-36E4-2484-FB23C78337D5}"/>
              </a:ext>
            </a:extLst>
          </p:cNvPr>
          <p:cNvSpPr txBox="1">
            <a:spLocks/>
          </p:cNvSpPr>
          <p:nvPr/>
        </p:nvSpPr>
        <p:spPr>
          <a:xfrm>
            <a:off x="1817178" y="1725541"/>
            <a:ext cx="3137238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UY" sz="1800" dirty="0"/>
              <a:t>Transporte/reparto</a:t>
            </a:r>
          </a:p>
        </p:txBody>
      </p:sp>
      <p:sp>
        <p:nvSpPr>
          <p:cNvPr id="60" name="Google Shape;277;p36">
            <a:extLst>
              <a:ext uri="{FF2B5EF4-FFF2-40B4-BE49-F238E27FC236}">
                <a16:creationId xmlns:a16="http://schemas.microsoft.com/office/drawing/2014/main" id="{04EE433F-B6FA-BE50-A438-D94401913037}"/>
              </a:ext>
            </a:extLst>
          </p:cNvPr>
          <p:cNvSpPr txBox="1">
            <a:spLocks/>
          </p:cNvSpPr>
          <p:nvPr/>
        </p:nvSpPr>
        <p:spPr>
          <a:xfrm>
            <a:off x="1815968" y="1999050"/>
            <a:ext cx="30788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s-UY" sz="1000" dirty="0">
                <a:solidFill>
                  <a:schemeClr val="tx1"/>
                </a:solidFill>
              </a:rPr>
              <a:t>Encargados de la entrega de los productos comprados en la plataforma. Contratados directamente por las carnicerías afiliadas.</a:t>
            </a:r>
          </a:p>
        </p:txBody>
      </p:sp>
      <p:sp>
        <p:nvSpPr>
          <p:cNvPr id="61" name="Google Shape;288;p36">
            <a:extLst>
              <a:ext uri="{FF2B5EF4-FFF2-40B4-BE49-F238E27FC236}">
                <a16:creationId xmlns:a16="http://schemas.microsoft.com/office/drawing/2014/main" id="{08C17271-014F-D264-6F3C-9A35F29C1597}"/>
              </a:ext>
            </a:extLst>
          </p:cNvPr>
          <p:cNvSpPr txBox="1">
            <a:spLocks/>
          </p:cNvSpPr>
          <p:nvPr/>
        </p:nvSpPr>
        <p:spPr>
          <a:xfrm>
            <a:off x="4895447" y="1704383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62" name="Google Shape;294;p36">
            <a:extLst>
              <a:ext uri="{FF2B5EF4-FFF2-40B4-BE49-F238E27FC236}">
                <a16:creationId xmlns:a16="http://schemas.microsoft.com/office/drawing/2014/main" id="{F607E7A8-519E-5566-6D25-11A3C00BA2F9}"/>
              </a:ext>
            </a:extLst>
          </p:cNvPr>
          <p:cNvSpPr txBox="1">
            <a:spLocks/>
          </p:cNvSpPr>
          <p:nvPr/>
        </p:nvSpPr>
        <p:spPr>
          <a:xfrm>
            <a:off x="5797252" y="1704383"/>
            <a:ext cx="3137238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UY" sz="1800" dirty="0"/>
              <a:t>Competencia</a:t>
            </a:r>
          </a:p>
        </p:txBody>
      </p:sp>
      <p:sp>
        <p:nvSpPr>
          <p:cNvPr id="63" name="Google Shape;277;p36">
            <a:extLst>
              <a:ext uri="{FF2B5EF4-FFF2-40B4-BE49-F238E27FC236}">
                <a16:creationId xmlns:a16="http://schemas.microsoft.com/office/drawing/2014/main" id="{CB3AF14C-E396-AED1-DCDF-6E76C6A33062}"/>
              </a:ext>
            </a:extLst>
          </p:cNvPr>
          <p:cNvSpPr txBox="1">
            <a:spLocks/>
          </p:cNvSpPr>
          <p:nvPr/>
        </p:nvSpPr>
        <p:spPr>
          <a:xfrm>
            <a:off x="5796042" y="1977892"/>
            <a:ext cx="29976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s-UY" sz="1000" dirty="0">
                <a:solidFill>
                  <a:schemeClr val="tx1"/>
                </a:solidFill>
              </a:rPr>
              <a:t>Incluye otros negocios o plataformas de venta pero haciendo énfasis en el impacto de las “grandes superficies”.</a:t>
            </a:r>
          </a:p>
        </p:txBody>
      </p:sp>
      <p:sp>
        <p:nvSpPr>
          <p:cNvPr id="256" name="Google Shape;288;p36">
            <a:extLst>
              <a:ext uri="{FF2B5EF4-FFF2-40B4-BE49-F238E27FC236}">
                <a16:creationId xmlns:a16="http://schemas.microsoft.com/office/drawing/2014/main" id="{41648CF6-5905-65C9-5FF8-AF4A5E123359}"/>
              </a:ext>
            </a:extLst>
          </p:cNvPr>
          <p:cNvSpPr txBox="1">
            <a:spLocks/>
          </p:cNvSpPr>
          <p:nvPr/>
        </p:nvSpPr>
        <p:spPr>
          <a:xfrm>
            <a:off x="914768" y="3244675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257" name="Google Shape;294;p36">
            <a:extLst>
              <a:ext uri="{FF2B5EF4-FFF2-40B4-BE49-F238E27FC236}">
                <a16:creationId xmlns:a16="http://schemas.microsoft.com/office/drawing/2014/main" id="{F09AD8C1-9D5A-E17C-49A7-81E4D623AAAD}"/>
              </a:ext>
            </a:extLst>
          </p:cNvPr>
          <p:cNvSpPr txBox="1">
            <a:spLocks/>
          </p:cNvSpPr>
          <p:nvPr/>
        </p:nvSpPr>
        <p:spPr>
          <a:xfrm>
            <a:off x="1816572" y="3244675"/>
            <a:ext cx="3137239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UY" sz="1800" dirty="0"/>
              <a:t>Prov. de infra web y móvil</a:t>
            </a:r>
          </a:p>
        </p:txBody>
      </p:sp>
      <p:sp>
        <p:nvSpPr>
          <p:cNvPr id="258" name="Google Shape;277;p36">
            <a:extLst>
              <a:ext uri="{FF2B5EF4-FFF2-40B4-BE49-F238E27FC236}">
                <a16:creationId xmlns:a16="http://schemas.microsoft.com/office/drawing/2014/main" id="{4EEB0647-D046-A150-68C1-8401928745C4}"/>
              </a:ext>
            </a:extLst>
          </p:cNvPr>
          <p:cNvSpPr txBox="1">
            <a:spLocks/>
          </p:cNvSpPr>
          <p:nvPr/>
        </p:nvSpPr>
        <p:spPr>
          <a:xfrm>
            <a:off x="1815362" y="3518184"/>
            <a:ext cx="30788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s-UY" sz="1000" dirty="0">
                <a:solidFill>
                  <a:schemeClr val="tx1"/>
                </a:solidFill>
              </a:rPr>
              <a:t>Empresas y servicios  que proporcionan servidores, alojamiento web, soporte en la nube y herramientas para el desarrollo móvil..</a:t>
            </a:r>
          </a:p>
        </p:txBody>
      </p:sp>
    </p:spTree>
    <p:extLst>
      <p:ext uri="{BB962C8B-B14F-4D97-AF65-F5344CB8AC3E}">
        <p14:creationId xmlns:p14="http://schemas.microsoft.com/office/powerpoint/2010/main" val="200896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DBA28F16-2916-4698-D033-4BE40FEDA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>
            <a:extLst>
              <a:ext uri="{FF2B5EF4-FFF2-40B4-BE49-F238E27FC236}">
                <a16:creationId xmlns:a16="http://schemas.microsoft.com/office/drawing/2014/main" id="{41AB10C5-216D-5240-0318-85965C668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GESTIÓN DE INTERESADOS</a:t>
            </a:r>
            <a:endParaRPr dirty="0"/>
          </a:p>
        </p:txBody>
      </p:sp>
      <p:pic>
        <p:nvPicPr>
          <p:cNvPr id="303" name="Picture 10" descr="A white screen with text and colorful dots">
            <a:extLst>
              <a:ext uri="{FF2B5EF4-FFF2-40B4-BE49-F238E27FC236}">
                <a16:creationId xmlns:a16="http://schemas.microsoft.com/office/drawing/2014/main" id="{D8621AD9-7045-126D-4EB6-FBE217088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5" y="1163639"/>
            <a:ext cx="5612130" cy="3371850"/>
          </a:xfrm>
          <a:prstGeom prst="rect">
            <a:avLst/>
          </a:prstGeom>
        </p:spPr>
      </p:pic>
      <p:sp>
        <p:nvSpPr>
          <p:cNvPr id="305" name="CuadroTexto 304">
            <a:extLst>
              <a:ext uri="{FF2B5EF4-FFF2-40B4-BE49-F238E27FC236}">
                <a16:creationId xmlns:a16="http://schemas.microsoft.com/office/drawing/2014/main" id="{1AE8EB7A-89B6-C83C-2124-28673A568B28}"/>
              </a:ext>
            </a:extLst>
          </p:cNvPr>
          <p:cNvSpPr txBox="1"/>
          <p:nvPr/>
        </p:nvSpPr>
        <p:spPr>
          <a:xfrm>
            <a:off x="1765935" y="4535489"/>
            <a:ext cx="5612130" cy="39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MX" sz="9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Imagen ilustrativa</a:t>
            </a:r>
            <a:r>
              <a:rPr lang="es-MX" sz="900" b="1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MX" sz="9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de la</a:t>
            </a:r>
            <a:r>
              <a:rPr lang="es-MX" sz="900" b="1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Matriz Interés-Poder y Estrategia</a:t>
            </a:r>
            <a:r>
              <a:rPr lang="es-MX" sz="900" dirty="0">
                <a:effectLst/>
                <a:latin typeface="Albert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 utilizado como referencia para la Gestión de Interesados de este proyecto.</a:t>
            </a:r>
            <a:endParaRPr lang="es-UY" sz="900" dirty="0">
              <a:effectLst/>
              <a:latin typeface="Albert Sans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75712"/>
      </p:ext>
    </p:extLst>
  </p:cSld>
  <p:clrMapOvr>
    <a:masterClrMapping/>
  </p:clrMapOvr>
</p:sld>
</file>

<file path=ppt/theme/theme1.xml><?xml version="1.0" encoding="utf-8"?>
<a:theme xmlns:a="http://schemas.openxmlformats.org/drawingml/2006/main" name="Cellular Respiration and its Impact on Health Research Thesis Defense by Slidesgo">
  <a:themeElements>
    <a:clrScheme name="Simple Light">
      <a:dk1>
        <a:srgbClr val="0B3550"/>
      </a:dk1>
      <a:lt1>
        <a:srgbClr val="F6F6F6"/>
      </a:lt1>
      <a:dk2>
        <a:srgbClr val="0584A4"/>
      </a:dk2>
      <a:lt2>
        <a:srgbClr val="74CEC4"/>
      </a:lt2>
      <a:accent1>
        <a:srgbClr val="F255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C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1352</Words>
  <Application>Microsoft Office PowerPoint</Application>
  <PresentationFormat>Presentación en pantalla (16:9)</PresentationFormat>
  <Paragraphs>226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Albert Sans</vt:lpstr>
      <vt:lpstr>DM Sans</vt:lpstr>
      <vt:lpstr>Courier New</vt:lpstr>
      <vt:lpstr>Poppins</vt:lpstr>
      <vt:lpstr>Arial</vt:lpstr>
      <vt:lpstr>Albert Sans Medium</vt:lpstr>
      <vt:lpstr>Cellular Respiration and its Impact on Health Research Thesis Defense by Slidesgo</vt:lpstr>
      <vt:lpstr> “Plan de proyecto para la implementación de Software”</vt:lpstr>
      <vt:lpstr>Introducción</vt:lpstr>
      <vt:lpstr>INTRODUCCIÓN AL PROYECTO:</vt:lpstr>
      <vt:lpstr>INTRODUCCIÓN AL PROYECTO:</vt:lpstr>
      <vt:lpstr>INTRODUCCIÓN AL PROYECTO:</vt:lpstr>
      <vt:lpstr>Interesados</vt:lpstr>
      <vt:lpstr>GESTIÓN DE INTERESADOS</vt:lpstr>
      <vt:lpstr>GESTIÓN DE INTERESADOS</vt:lpstr>
      <vt:lpstr>GESTIÓN DE INTERESADOS</vt:lpstr>
      <vt:lpstr>Riesgos</vt:lpstr>
      <vt:lpstr>RIESGOS IDENTIFICADOS</vt:lpstr>
      <vt:lpstr>Presentación de PowerPoint</vt:lpstr>
      <vt:lpstr>Presentación de PowerPoint</vt:lpstr>
      <vt:lpstr>Metodología</vt:lpstr>
      <vt:lpstr>METODOLOGíA</vt:lpstr>
      <vt:lpstr>METODOLOGíA</vt:lpstr>
      <vt:lpstr>Solución</vt:lpstr>
      <vt:lpstr>NUESTRA SOLUCIÓN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  <cp:lastModifiedBy>Rodrigo Cristaldo</cp:lastModifiedBy>
  <cp:revision>5</cp:revision>
  <dcterms:modified xsi:type="dcterms:W3CDTF">2024-12-04T18:26:54Z</dcterms:modified>
</cp:coreProperties>
</file>